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7"/>
  </p:notesMasterIdLst>
  <p:sldIdLst>
    <p:sldId id="256" r:id="rId2"/>
    <p:sldId id="285" r:id="rId3"/>
    <p:sldId id="286" r:id="rId4"/>
    <p:sldId id="295" r:id="rId5"/>
    <p:sldId id="296" r:id="rId6"/>
    <p:sldId id="287" r:id="rId7"/>
    <p:sldId id="293" r:id="rId8"/>
    <p:sldId id="294" r:id="rId9"/>
    <p:sldId id="274" r:id="rId10"/>
    <p:sldId id="279" r:id="rId11"/>
    <p:sldId id="280" r:id="rId12"/>
    <p:sldId id="284" r:id="rId13"/>
    <p:sldId id="281" r:id="rId14"/>
    <p:sldId id="282" r:id="rId15"/>
    <p:sldId id="306" r:id="rId16"/>
    <p:sldId id="303" r:id="rId17"/>
    <p:sldId id="291" r:id="rId18"/>
    <p:sldId id="304" r:id="rId19"/>
    <p:sldId id="292" r:id="rId20"/>
    <p:sldId id="257" r:id="rId21"/>
    <p:sldId id="302" r:id="rId22"/>
    <p:sldId id="273" r:id="rId23"/>
    <p:sldId id="259" r:id="rId24"/>
    <p:sldId id="305" r:id="rId25"/>
    <p:sldId id="266" r:id="rId26"/>
    <p:sldId id="267" r:id="rId27"/>
    <p:sldId id="283" r:id="rId28"/>
    <p:sldId id="275" r:id="rId29"/>
    <p:sldId id="269" r:id="rId30"/>
    <p:sldId id="268" r:id="rId31"/>
    <p:sldId id="307" r:id="rId32"/>
    <p:sldId id="272" r:id="rId33"/>
    <p:sldId id="276" r:id="rId34"/>
    <p:sldId id="290" r:id="rId35"/>
    <p:sldId id="277" r:id="rId36"/>
    <p:sldId id="278" r:id="rId37"/>
    <p:sldId id="297" r:id="rId38"/>
    <p:sldId id="309" r:id="rId39"/>
    <p:sldId id="289" r:id="rId40"/>
    <p:sldId id="288" r:id="rId41"/>
    <p:sldId id="298" r:id="rId42"/>
    <p:sldId id="308" r:id="rId43"/>
    <p:sldId id="299" r:id="rId44"/>
    <p:sldId id="300" r:id="rId45"/>
    <p:sldId id="301"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8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FA0DF8-E461-4559-B414-393BB6FA3F0C}" type="datetimeFigureOut">
              <a:rPr lang="tr-TR" smtClean="0"/>
              <a:t>20.10.2018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0337DA-BF6C-4451-8338-B710FA57EE52}" type="slidenum">
              <a:rPr lang="tr-TR" smtClean="0"/>
              <a:t>‹#›</a:t>
            </a:fld>
            <a:endParaRPr lang="tr-TR"/>
          </a:p>
        </p:txBody>
      </p:sp>
    </p:spTree>
    <p:extLst>
      <p:ext uri="{BB962C8B-B14F-4D97-AF65-F5344CB8AC3E}">
        <p14:creationId xmlns:p14="http://schemas.microsoft.com/office/powerpoint/2010/main" val="168497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tatista.com/statistics/265645/ranking-of-the-20-companies-with-the-highest-spending-on-research-and-developmen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Türkcan, E. (2009). Dünya’da ve Türkiye’de Bilim, Teknoloji ve Politika, İstanbul: İstanbul Bilgi Üniversitesi.</a:t>
            </a:r>
          </a:p>
          <a:p>
            <a:r>
              <a:rPr lang="tr-TR" dirty="0"/>
              <a:t>Erat, V, Arap, İ.(2016). Dünya’da ve Türkiye’de Bilim-İktidar İlişkisinin Evrimi, İstanbul: </a:t>
            </a:r>
            <a:r>
              <a:rPr lang="tr-TR" dirty="0" err="1"/>
              <a:t>NotaBene</a:t>
            </a:r>
            <a:r>
              <a:rPr lang="tr-TR" dirty="0"/>
              <a:t> Yayınları</a:t>
            </a:r>
          </a:p>
        </p:txBody>
      </p:sp>
      <p:sp>
        <p:nvSpPr>
          <p:cNvPr id="4" name="Slayt Numarası Yer Tutucusu 3"/>
          <p:cNvSpPr>
            <a:spLocks noGrp="1"/>
          </p:cNvSpPr>
          <p:nvPr>
            <p:ph type="sldNum" sz="quarter" idx="5"/>
          </p:nvPr>
        </p:nvSpPr>
        <p:spPr/>
        <p:txBody>
          <a:bodyPr/>
          <a:lstStyle/>
          <a:p>
            <a:fld id="{0E0337DA-BF6C-4451-8338-B710FA57EE52}" type="slidenum">
              <a:rPr lang="tr-TR" smtClean="0"/>
              <a:t>2</a:t>
            </a:fld>
            <a:endParaRPr lang="tr-TR"/>
          </a:p>
        </p:txBody>
      </p:sp>
    </p:spTree>
    <p:extLst>
      <p:ext uri="{BB962C8B-B14F-4D97-AF65-F5344CB8AC3E}">
        <p14:creationId xmlns:p14="http://schemas.microsoft.com/office/powerpoint/2010/main" val="233672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http://fortune.com/global500/list/</a:t>
            </a:r>
          </a:p>
        </p:txBody>
      </p:sp>
      <p:sp>
        <p:nvSpPr>
          <p:cNvPr id="4" name="Slayt Numarası Yer Tutucusu 3"/>
          <p:cNvSpPr>
            <a:spLocks noGrp="1"/>
          </p:cNvSpPr>
          <p:nvPr>
            <p:ph type="sldNum" sz="quarter" idx="10"/>
          </p:nvPr>
        </p:nvSpPr>
        <p:spPr/>
        <p:txBody>
          <a:bodyPr/>
          <a:lstStyle/>
          <a:p>
            <a:fld id="{0E0337DA-BF6C-4451-8338-B710FA57EE52}" type="slidenum">
              <a:rPr lang="tr-TR" smtClean="0"/>
              <a:t>23</a:t>
            </a:fld>
            <a:endParaRPr lang="tr-TR"/>
          </a:p>
        </p:txBody>
      </p:sp>
    </p:spTree>
    <p:extLst>
      <p:ext uri="{BB962C8B-B14F-4D97-AF65-F5344CB8AC3E}">
        <p14:creationId xmlns:p14="http://schemas.microsoft.com/office/powerpoint/2010/main" val="2500045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http://www.fortuneturkey.com/fortune500 </a:t>
            </a:r>
          </a:p>
          <a:p>
            <a:endParaRPr lang="tr-TR" dirty="0"/>
          </a:p>
        </p:txBody>
      </p:sp>
      <p:sp>
        <p:nvSpPr>
          <p:cNvPr id="4" name="Slayt Numarası Yer Tutucusu 3"/>
          <p:cNvSpPr>
            <a:spLocks noGrp="1"/>
          </p:cNvSpPr>
          <p:nvPr>
            <p:ph type="sldNum" sz="quarter" idx="5"/>
          </p:nvPr>
        </p:nvSpPr>
        <p:spPr/>
        <p:txBody>
          <a:bodyPr/>
          <a:lstStyle/>
          <a:p>
            <a:fld id="{0E0337DA-BF6C-4451-8338-B710FA57EE52}" type="slidenum">
              <a:rPr lang="tr-TR" smtClean="0"/>
              <a:t>24</a:t>
            </a:fld>
            <a:endParaRPr lang="tr-TR"/>
          </a:p>
        </p:txBody>
      </p:sp>
    </p:spTree>
    <p:extLst>
      <p:ext uri="{BB962C8B-B14F-4D97-AF65-F5344CB8AC3E}">
        <p14:creationId xmlns:p14="http://schemas.microsoft.com/office/powerpoint/2010/main" val="2050294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none" strike="noStrike" kern="1200" dirty="0">
                <a:solidFill>
                  <a:schemeClr val="tx1"/>
                </a:solidFill>
                <a:effectLst/>
                <a:latin typeface="+mn-lt"/>
                <a:ea typeface="+mn-ea"/>
                <a:cs typeface="+mn-cs"/>
              </a:rPr>
              <a:t>Yeni Rekabet Stratejileri ve Türk Sanayisi</a:t>
            </a:r>
            <a:r>
              <a:rPr lang="tr-TR" sz="1200" b="0" i="0" u="none" strike="noStrike" kern="1200" baseline="0" dirty="0">
                <a:solidFill>
                  <a:schemeClr val="tx1"/>
                </a:solidFill>
                <a:latin typeface="+mn-lt"/>
                <a:ea typeface="+mn-ea"/>
                <a:cs typeface="+mn-cs"/>
              </a:rPr>
              <a:t>, Kısım II, </a:t>
            </a:r>
            <a:r>
              <a:rPr lang="tr-TR" sz="1200" b="0" i="0" u="none" strike="noStrike" kern="1200" baseline="0" dirty="0" err="1">
                <a:solidFill>
                  <a:schemeClr val="tx1"/>
                </a:solidFill>
                <a:latin typeface="+mn-lt"/>
                <a:ea typeface="+mn-ea"/>
                <a:cs typeface="+mn-cs"/>
              </a:rPr>
              <a:t>Tüsiad</a:t>
            </a:r>
            <a:r>
              <a:rPr lang="tr-TR" sz="1200" b="0" i="0" u="none" strike="noStrike" kern="1200" baseline="0" dirty="0">
                <a:solidFill>
                  <a:schemeClr val="tx1"/>
                </a:solidFill>
                <a:latin typeface="+mn-lt"/>
                <a:ea typeface="+mn-ea"/>
                <a:cs typeface="+mn-cs"/>
              </a:rPr>
              <a:t>, 2002, 154</a:t>
            </a:r>
            <a:endParaRPr lang="tr-TR" dirty="0"/>
          </a:p>
        </p:txBody>
      </p:sp>
      <p:sp>
        <p:nvSpPr>
          <p:cNvPr id="4" name="Slayt Numarası Yer Tutucusu 3"/>
          <p:cNvSpPr>
            <a:spLocks noGrp="1"/>
          </p:cNvSpPr>
          <p:nvPr>
            <p:ph type="sldNum" sz="quarter" idx="5"/>
          </p:nvPr>
        </p:nvSpPr>
        <p:spPr/>
        <p:txBody>
          <a:bodyPr/>
          <a:lstStyle/>
          <a:p>
            <a:fld id="{0E0337DA-BF6C-4451-8338-B710FA57EE52}" type="slidenum">
              <a:rPr lang="tr-TR" smtClean="0"/>
              <a:t>25</a:t>
            </a:fld>
            <a:endParaRPr lang="tr-TR"/>
          </a:p>
        </p:txBody>
      </p:sp>
    </p:spTree>
    <p:extLst>
      <p:ext uri="{BB962C8B-B14F-4D97-AF65-F5344CB8AC3E}">
        <p14:creationId xmlns:p14="http://schemas.microsoft.com/office/powerpoint/2010/main" val="101278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http://www.tuik.gov.tr/PreHaberBultenleri.do?id=27742</a:t>
            </a:r>
          </a:p>
        </p:txBody>
      </p:sp>
      <p:sp>
        <p:nvSpPr>
          <p:cNvPr id="4" name="Slayt Numarası Yer Tutucusu 3"/>
          <p:cNvSpPr>
            <a:spLocks noGrp="1"/>
          </p:cNvSpPr>
          <p:nvPr>
            <p:ph type="sldNum" sz="quarter" idx="5"/>
          </p:nvPr>
        </p:nvSpPr>
        <p:spPr/>
        <p:txBody>
          <a:bodyPr/>
          <a:lstStyle/>
          <a:p>
            <a:fld id="{0E0337DA-BF6C-4451-8338-B710FA57EE52}" type="slidenum">
              <a:rPr lang="tr-TR" smtClean="0"/>
              <a:t>26</a:t>
            </a:fld>
            <a:endParaRPr lang="tr-TR"/>
          </a:p>
        </p:txBody>
      </p:sp>
    </p:spTree>
    <p:extLst>
      <p:ext uri="{BB962C8B-B14F-4D97-AF65-F5344CB8AC3E}">
        <p14:creationId xmlns:p14="http://schemas.microsoft.com/office/powerpoint/2010/main" val="1216902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http://www.tuik.gov.tr/PreHaberBultenleri.do?id=27742</a:t>
            </a:r>
          </a:p>
        </p:txBody>
      </p:sp>
      <p:sp>
        <p:nvSpPr>
          <p:cNvPr id="4" name="Slayt Numarası Yer Tutucusu 3"/>
          <p:cNvSpPr>
            <a:spLocks noGrp="1"/>
          </p:cNvSpPr>
          <p:nvPr>
            <p:ph type="sldNum" sz="quarter" idx="5"/>
          </p:nvPr>
        </p:nvSpPr>
        <p:spPr/>
        <p:txBody>
          <a:bodyPr/>
          <a:lstStyle/>
          <a:p>
            <a:fld id="{0E0337DA-BF6C-4451-8338-B710FA57EE52}" type="slidenum">
              <a:rPr lang="tr-TR" smtClean="0"/>
              <a:t>27</a:t>
            </a:fld>
            <a:endParaRPr lang="tr-TR"/>
          </a:p>
        </p:txBody>
      </p:sp>
    </p:spTree>
    <p:extLst>
      <p:ext uri="{BB962C8B-B14F-4D97-AF65-F5344CB8AC3E}">
        <p14:creationId xmlns:p14="http://schemas.microsoft.com/office/powerpoint/2010/main" val="2451367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http://tubitak.gov.tr/tr/destekler/akademik/ulusal-destek-programlari/icerik-akademik-destek-istatistikleri</a:t>
            </a:r>
          </a:p>
        </p:txBody>
      </p:sp>
      <p:sp>
        <p:nvSpPr>
          <p:cNvPr id="4" name="Slayt Numarası Yer Tutucusu 3"/>
          <p:cNvSpPr>
            <a:spLocks noGrp="1"/>
          </p:cNvSpPr>
          <p:nvPr>
            <p:ph type="sldNum" sz="quarter" idx="5"/>
          </p:nvPr>
        </p:nvSpPr>
        <p:spPr/>
        <p:txBody>
          <a:bodyPr/>
          <a:lstStyle/>
          <a:p>
            <a:fld id="{0E0337DA-BF6C-4451-8338-B710FA57EE52}" type="slidenum">
              <a:rPr lang="tr-TR" smtClean="0"/>
              <a:t>28</a:t>
            </a:fld>
            <a:endParaRPr lang="tr-TR"/>
          </a:p>
        </p:txBody>
      </p:sp>
    </p:spTree>
    <p:extLst>
      <p:ext uri="{BB962C8B-B14F-4D97-AF65-F5344CB8AC3E}">
        <p14:creationId xmlns:p14="http://schemas.microsoft.com/office/powerpoint/2010/main" val="3284544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http://www.tuik.gov.tr/PreHaberBultenleri.do?id=24865 </a:t>
            </a:r>
          </a:p>
        </p:txBody>
      </p:sp>
      <p:sp>
        <p:nvSpPr>
          <p:cNvPr id="4" name="Slayt Numarası Yer Tutucusu 3"/>
          <p:cNvSpPr>
            <a:spLocks noGrp="1"/>
          </p:cNvSpPr>
          <p:nvPr>
            <p:ph type="sldNum" sz="quarter" idx="5"/>
          </p:nvPr>
        </p:nvSpPr>
        <p:spPr/>
        <p:txBody>
          <a:bodyPr/>
          <a:lstStyle/>
          <a:p>
            <a:fld id="{0E0337DA-BF6C-4451-8338-B710FA57EE52}" type="slidenum">
              <a:rPr lang="tr-TR" smtClean="0"/>
              <a:t>30</a:t>
            </a:fld>
            <a:endParaRPr lang="tr-TR"/>
          </a:p>
        </p:txBody>
      </p:sp>
    </p:spTree>
    <p:extLst>
      <p:ext uri="{BB962C8B-B14F-4D97-AF65-F5344CB8AC3E}">
        <p14:creationId xmlns:p14="http://schemas.microsoft.com/office/powerpoint/2010/main" val="1737860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http://www.turkpatent.gov.tr/TURKPATENT/statistics/</a:t>
            </a:r>
          </a:p>
        </p:txBody>
      </p:sp>
      <p:sp>
        <p:nvSpPr>
          <p:cNvPr id="4" name="Slayt Numarası Yer Tutucusu 3"/>
          <p:cNvSpPr>
            <a:spLocks noGrp="1"/>
          </p:cNvSpPr>
          <p:nvPr>
            <p:ph type="sldNum" sz="quarter" idx="5"/>
          </p:nvPr>
        </p:nvSpPr>
        <p:spPr/>
        <p:txBody>
          <a:bodyPr/>
          <a:lstStyle/>
          <a:p>
            <a:fld id="{0E0337DA-BF6C-4451-8338-B710FA57EE52}" type="slidenum">
              <a:rPr lang="tr-TR" smtClean="0"/>
              <a:t>32</a:t>
            </a:fld>
            <a:endParaRPr lang="tr-TR"/>
          </a:p>
        </p:txBody>
      </p:sp>
    </p:spTree>
    <p:extLst>
      <p:ext uri="{BB962C8B-B14F-4D97-AF65-F5344CB8AC3E}">
        <p14:creationId xmlns:p14="http://schemas.microsoft.com/office/powerpoint/2010/main" val="33410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Teknoloji ve Yenilik Destek Programları Başkanlığı</a:t>
            </a:r>
          </a:p>
          <a:p>
            <a:r>
              <a:rPr lang="tr-TR" sz="1200" b="0" i="0" u="none" strike="noStrike" kern="1200" baseline="0" dirty="0">
                <a:solidFill>
                  <a:schemeClr val="tx1"/>
                </a:solidFill>
                <a:latin typeface="+mn-lt"/>
                <a:ea typeface="+mn-ea"/>
                <a:cs typeface="+mn-cs"/>
              </a:rPr>
              <a:t>TEYDEB </a:t>
            </a:r>
            <a:r>
              <a:rPr lang="tr-TR" dirty="0"/>
              <a:t>https://www.tubitak.gov.tr/sites/default/files/292/teydeb_istatistikler_2018_8mart.pdf</a:t>
            </a:r>
          </a:p>
        </p:txBody>
      </p:sp>
      <p:sp>
        <p:nvSpPr>
          <p:cNvPr id="4" name="Slayt Numarası Yer Tutucusu 3"/>
          <p:cNvSpPr>
            <a:spLocks noGrp="1"/>
          </p:cNvSpPr>
          <p:nvPr>
            <p:ph type="sldNum" sz="quarter" idx="5"/>
          </p:nvPr>
        </p:nvSpPr>
        <p:spPr/>
        <p:txBody>
          <a:bodyPr/>
          <a:lstStyle/>
          <a:p>
            <a:fld id="{0E0337DA-BF6C-4451-8338-B710FA57EE52}" type="slidenum">
              <a:rPr lang="tr-TR" smtClean="0"/>
              <a:t>33</a:t>
            </a:fld>
            <a:endParaRPr lang="tr-TR"/>
          </a:p>
        </p:txBody>
      </p:sp>
    </p:spTree>
    <p:extLst>
      <p:ext uri="{BB962C8B-B14F-4D97-AF65-F5344CB8AC3E}">
        <p14:creationId xmlns:p14="http://schemas.microsoft.com/office/powerpoint/2010/main" val="3096869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http://tubitak.gov.tr/tr/destekler/akademik/ulusal-destek-programlari</a:t>
            </a:r>
          </a:p>
        </p:txBody>
      </p:sp>
      <p:sp>
        <p:nvSpPr>
          <p:cNvPr id="4" name="Slayt Numarası Yer Tutucusu 3"/>
          <p:cNvSpPr>
            <a:spLocks noGrp="1"/>
          </p:cNvSpPr>
          <p:nvPr>
            <p:ph type="sldNum" sz="quarter" idx="10"/>
          </p:nvPr>
        </p:nvSpPr>
        <p:spPr/>
        <p:txBody>
          <a:bodyPr/>
          <a:lstStyle/>
          <a:p>
            <a:fld id="{0E0337DA-BF6C-4451-8338-B710FA57EE52}" type="slidenum">
              <a:rPr lang="tr-TR" smtClean="0"/>
              <a:t>34</a:t>
            </a:fld>
            <a:endParaRPr lang="tr-TR"/>
          </a:p>
        </p:txBody>
      </p:sp>
    </p:spTree>
    <p:extLst>
      <p:ext uri="{BB962C8B-B14F-4D97-AF65-F5344CB8AC3E}">
        <p14:creationId xmlns:p14="http://schemas.microsoft.com/office/powerpoint/2010/main" val="358776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Toplu,</a:t>
            </a:r>
            <a:r>
              <a:rPr lang="tr-TR" baseline="0" dirty="0"/>
              <a:t> M.(1992). Türkiye’nin Bilimsel ve Teknolojik Alandaki Genel Sorunları, Mühendis ve Makina, 390, </a:t>
            </a:r>
            <a:r>
              <a:rPr lang="tr-TR" baseline="0" dirty="0" err="1"/>
              <a:t>ss</a:t>
            </a:r>
            <a:r>
              <a:rPr lang="tr-TR" baseline="0" dirty="0"/>
              <a:t>. 12-23</a:t>
            </a:r>
            <a:endParaRPr lang="tr-TR" dirty="0"/>
          </a:p>
        </p:txBody>
      </p:sp>
      <p:sp>
        <p:nvSpPr>
          <p:cNvPr id="4" name="Slayt Numarası Yer Tutucusu 3"/>
          <p:cNvSpPr>
            <a:spLocks noGrp="1"/>
          </p:cNvSpPr>
          <p:nvPr>
            <p:ph type="sldNum" sz="quarter" idx="10"/>
          </p:nvPr>
        </p:nvSpPr>
        <p:spPr/>
        <p:txBody>
          <a:bodyPr/>
          <a:lstStyle/>
          <a:p>
            <a:fld id="{0E0337DA-BF6C-4451-8338-B710FA57EE52}" type="slidenum">
              <a:rPr lang="tr-TR" smtClean="0"/>
              <a:t>3</a:t>
            </a:fld>
            <a:endParaRPr lang="tr-TR"/>
          </a:p>
        </p:txBody>
      </p:sp>
    </p:spTree>
    <p:extLst>
      <p:ext uri="{BB962C8B-B14F-4D97-AF65-F5344CB8AC3E}">
        <p14:creationId xmlns:p14="http://schemas.microsoft.com/office/powerpoint/2010/main" val="2647582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Teknoloji ve Yenilik Destek Programları Başkanlığı</a:t>
            </a:r>
          </a:p>
          <a:p>
            <a:r>
              <a:rPr lang="tr-TR" sz="1200" b="0" i="0" u="none" strike="noStrike" kern="1200" baseline="0" dirty="0">
                <a:solidFill>
                  <a:schemeClr val="tx1"/>
                </a:solidFill>
                <a:latin typeface="+mn-lt"/>
                <a:ea typeface="+mn-ea"/>
                <a:cs typeface="+mn-cs"/>
              </a:rPr>
              <a:t>TEYDEB </a:t>
            </a:r>
            <a:r>
              <a:rPr lang="tr-TR" dirty="0"/>
              <a:t>https://www.tubitak.gov.tr/sites/default/files/292/teydeb_istatistikler_2018_8mart.pdf</a:t>
            </a:r>
          </a:p>
        </p:txBody>
      </p:sp>
      <p:sp>
        <p:nvSpPr>
          <p:cNvPr id="4" name="Slayt Numarası Yer Tutucusu 3"/>
          <p:cNvSpPr>
            <a:spLocks noGrp="1"/>
          </p:cNvSpPr>
          <p:nvPr>
            <p:ph type="sldNum" sz="quarter" idx="5"/>
          </p:nvPr>
        </p:nvSpPr>
        <p:spPr/>
        <p:txBody>
          <a:bodyPr/>
          <a:lstStyle/>
          <a:p>
            <a:fld id="{0E0337DA-BF6C-4451-8338-B710FA57EE52}" type="slidenum">
              <a:rPr lang="tr-TR" smtClean="0"/>
              <a:t>35</a:t>
            </a:fld>
            <a:endParaRPr lang="tr-TR"/>
          </a:p>
        </p:txBody>
      </p:sp>
    </p:spTree>
    <p:extLst>
      <p:ext uri="{BB962C8B-B14F-4D97-AF65-F5344CB8AC3E}">
        <p14:creationId xmlns:p14="http://schemas.microsoft.com/office/powerpoint/2010/main" val="1748817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Teknoloji ve Yenilik Destek Programları Başkanlığı</a:t>
            </a:r>
          </a:p>
          <a:p>
            <a:r>
              <a:rPr lang="tr-TR" sz="1200" b="0" i="0" u="none" strike="noStrike" kern="1200" baseline="0" dirty="0">
                <a:solidFill>
                  <a:schemeClr val="tx1"/>
                </a:solidFill>
                <a:latin typeface="+mn-lt"/>
                <a:ea typeface="+mn-ea"/>
                <a:cs typeface="+mn-cs"/>
              </a:rPr>
              <a:t>TEYDEB </a:t>
            </a:r>
            <a:r>
              <a:rPr lang="tr-TR" dirty="0"/>
              <a:t>https://www.tubitak.gov.tr/sites/default/files/292/teydeb_istatistikler_2018_8mart.pdf</a:t>
            </a:r>
          </a:p>
        </p:txBody>
      </p:sp>
      <p:sp>
        <p:nvSpPr>
          <p:cNvPr id="4" name="Slayt Numarası Yer Tutucusu 3"/>
          <p:cNvSpPr>
            <a:spLocks noGrp="1"/>
          </p:cNvSpPr>
          <p:nvPr>
            <p:ph type="sldNum" sz="quarter" idx="5"/>
          </p:nvPr>
        </p:nvSpPr>
        <p:spPr/>
        <p:txBody>
          <a:bodyPr/>
          <a:lstStyle/>
          <a:p>
            <a:fld id="{0E0337DA-BF6C-4451-8338-B710FA57EE52}" type="slidenum">
              <a:rPr lang="tr-TR" smtClean="0"/>
              <a:t>36</a:t>
            </a:fld>
            <a:endParaRPr lang="tr-TR"/>
          </a:p>
        </p:txBody>
      </p:sp>
    </p:spTree>
    <p:extLst>
      <p:ext uri="{BB962C8B-B14F-4D97-AF65-F5344CB8AC3E}">
        <p14:creationId xmlns:p14="http://schemas.microsoft.com/office/powerpoint/2010/main" val="4019380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http://www.tuik.gov.tr/PreTablo.do?alt_id=1046#</a:t>
            </a:r>
          </a:p>
        </p:txBody>
      </p:sp>
      <p:sp>
        <p:nvSpPr>
          <p:cNvPr id="4" name="Slayt Numarası Yer Tutucusu 3"/>
          <p:cNvSpPr>
            <a:spLocks noGrp="1"/>
          </p:cNvSpPr>
          <p:nvPr>
            <p:ph type="sldNum" sz="quarter" idx="10"/>
          </p:nvPr>
        </p:nvSpPr>
        <p:spPr/>
        <p:txBody>
          <a:bodyPr/>
          <a:lstStyle/>
          <a:p>
            <a:fld id="{0E0337DA-BF6C-4451-8338-B710FA57EE52}" type="slidenum">
              <a:rPr lang="tr-TR" smtClean="0"/>
              <a:t>39</a:t>
            </a:fld>
            <a:endParaRPr lang="tr-TR"/>
          </a:p>
        </p:txBody>
      </p:sp>
    </p:spTree>
    <p:extLst>
      <p:ext uri="{BB962C8B-B14F-4D97-AF65-F5344CB8AC3E}">
        <p14:creationId xmlns:p14="http://schemas.microsoft.com/office/powerpoint/2010/main" val="4218369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http://www.tuik.gov.tr/PreHaberBultenleri.do?id=27791</a:t>
            </a:r>
          </a:p>
        </p:txBody>
      </p:sp>
      <p:sp>
        <p:nvSpPr>
          <p:cNvPr id="4" name="Slayt Numarası Yer Tutucusu 3"/>
          <p:cNvSpPr>
            <a:spLocks noGrp="1"/>
          </p:cNvSpPr>
          <p:nvPr>
            <p:ph type="sldNum" sz="quarter" idx="10"/>
          </p:nvPr>
        </p:nvSpPr>
        <p:spPr/>
        <p:txBody>
          <a:bodyPr/>
          <a:lstStyle/>
          <a:p>
            <a:fld id="{0E0337DA-BF6C-4451-8338-B710FA57EE52}" type="slidenum">
              <a:rPr lang="tr-TR" smtClean="0"/>
              <a:t>40</a:t>
            </a:fld>
            <a:endParaRPr lang="tr-TR"/>
          </a:p>
        </p:txBody>
      </p:sp>
    </p:spTree>
    <p:extLst>
      <p:ext uri="{BB962C8B-B14F-4D97-AF65-F5344CB8AC3E}">
        <p14:creationId xmlns:p14="http://schemas.microsoft.com/office/powerpoint/2010/main" val="1480079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r>
              <a:rPr lang="tr-TR" sz="1200" b="1" i="0" kern="1200" dirty="0">
                <a:solidFill>
                  <a:schemeClr val="tx1"/>
                </a:solidFill>
                <a:effectLst/>
                <a:latin typeface="+mn-lt"/>
                <a:ea typeface="+mn-ea"/>
                <a:cs typeface="+mn-cs"/>
              </a:rPr>
              <a:t>Türkiye’de Nüfusun Eğitim Durumu </a:t>
            </a:r>
            <a:r>
              <a:rPr lang="tr-TR" dirty="0"/>
              <a:t>https://webbii.net/turkiyede-nufusun-egitim-durumu/</a:t>
            </a:r>
          </a:p>
        </p:txBody>
      </p:sp>
      <p:sp>
        <p:nvSpPr>
          <p:cNvPr id="4" name="Slayt Numarası Yer Tutucusu 3"/>
          <p:cNvSpPr>
            <a:spLocks noGrp="1"/>
          </p:cNvSpPr>
          <p:nvPr>
            <p:ph type="sldNum" sz="quarter" idx="5"/>
          </p:nvPr>
        </p:nvSpPr>
        <p:spPr/>
        <p:txBody>
          <a:bodyPr/>
          <a:lstStyle/>
          <a:p>
            <a:fld id="{0E0337DA-BF6C-4451-8338-B710FA57EE52}" type="slidenum">
              <a:rPr lang="tr-TR" smtClean="0"/>
              <a:t>42</a:t>
            </a:fld>
            <a:endParaRPr lang="tr-TR"/>
          </a:p>
        </p:txBody>
      </p:sp>
    </p:spTree>
    <p:extLst>
      <p:ext uri="{BB962C8B-B14F-4D97-AF65-F5344CB8AC3E}">
        <p14:creationId xmlns:p14="http://schemas.microsoft.com/office/powerpoint/2010/main" val="306191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Göker,</a:t>
            </a:r>
            <a:r>
              <a:rPr lang="tr-TR" baseline="0" dirty="0"/>
              <a:t> A(2004). Pazar Ekonomilerinde Bilim ve Teknoloji Politikaları Ve Türkiye, Teknoloji, Ankara Mühendis Ve Mimar Odaları Birliği içinde: 123-220</a:t>
            </a:r>
            <a:endParaRPr lang="tr-TR" dirty="0"/>
          </a:p>
        </p:txBody>
      </p:sp>
      <p:sp>
        <p:nvSpPr>
          <p:cNvPr id="4" name="Slayt Numarası Yer Tutucusu 3"/>
          <p:cNvSpPr>
            <a:spLocks noGrp="1"/>
          </p:cNvSpPr>
          <p:nvPr>
            <p:ph type="sldNum" sz="quarter" idx="10"/>
          </p:nvPr>
        </p:nvSpPr>
        <p:spPr/>
        <p:txBody>
          <a:bodyPr/>
          <a:lstStyle/>
          <a:p>
            <a:fld id="{0E0337DA-BF6C-4451-8338-B710FA57EE52}" type="slidenum">
              <a:rPr lang="tr-TR" smtClean="0"/>
              <a:t>7</a:t>
            </a:fld>
            <a:endParaRPr lang="tr-TR"/>
          </a:p>
        </p:txBody>
      </p:sp>
    </p:spTree>
    <p:extLst>
      <p:ext uri="{BB962C8B-B14F-4D97-AF65-F5344CB8AC3E}">
        <p14:creationId xmlns:p14="http://schemas.microsoft.com/office/powerpoint/2010/main" val="228829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TÜRK BİLİM ve TEKNOLOJİ POLİTİKASI 1993-2003 https://www.tubitak.gov.tr/tubitak_content_files/BTYPD/btyk/2/2btyk_karar.pdf</a:t>
            </a:r>
          </a:p>
        </p:txBody>
      </p:sp>
      <p:sp>
        <p:nvSpPr>
          <p:cNvPr id="4" name="Slayt Numarası Yer Tutucusu 3"/>
          <p:cNvSpPr>
            <a:spLocks noGrp="1"/>
          </p:cNvSpPr>
          <p:nvPr>
            <p:ph type="sldNum" sz="quarter" idx="5"/>
          </p:nvPr>
        </p:nvSpPr>
        <p:spPr/>
        <p:txBody>
          <a:bodyPr/>
          <a:lstStyle/>
          <a:p>
            <a:fld id="{0E0337DA-BF6C-4451-8338-B710FA57EE52}" type="slidenum">
              <a:rPr lang="tr-TR" smtClean="0"/>
              <a:t>12</a:t>
            </a:fld>
            <a:endParaRPr lang="tr-TR"/>
          </a:p>
        </p:txBody>
      </p:sp>
    </p:spTree>
    <p:extLst>
      <p:ext uri="{BB962C8B-B14F-4D97-AF65-F5344CB8AC3E}">
        <p14:creationId xmlns:p14="http://schemas.microsoft.com/office/powerpoint/2010/main" val="232896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Ulusal Bilim ve Teknoloji Politikaları 2003-2023 Strateji Belgesi; https://www.tubitak.gov.tr/tubitak_content_files/vizyon2023/Vizyon2023_Strateji_Belgesi.pdf</a:t>
            </a:r>
            <a:endParaRPr lang="tr-TR" dirty="0"/>
          </a:p>
        </p:txBody>
      </p:sp>
      <p:sp>
        <p:nvSpPr>
          <p:cNvPr id="4" name="Slayt Numarası Yer Tutucusu 3"/>
          <p:cNvSpPr>
            <a:spLocks noGrp="1"/>
          </p:cNvSpPr>
          <p:nvPr>
            <p:ph type="sldNum" sz="quarter" idx="5"/>
          </p:nvPr>
        </p:nvSpPr>
        <p:spPr/>
        <p:txBody>
          <a:bodyPr/>
          <a:lstStyle/>
          <a:p>
            <a:fld id="{0E0337DA-BF6C-4451-8338-B710FA57EE52}" type="slidenum">
              <a:rPr lang="tr-TR" smtClean="0"/>
              <a:t>13</a:t>
            </a:fld>
            <a:endParaRPr lang="tr-TR"/>
          </a:p>
        </p:txBody>
      </p:sp>
    </p:spTree>
    <p:extLst>
      <p:ext uri="{BB962C8B-B14F-4D97-AF65-F5344CB8AC3E}">
        <p14:creationId xmlns:p14="http://schemas.microsoft.com/office/powerpoint/2010/main" val="288388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Ulusal Bilim ve Teknoloji Politikaları 2003-2023 Strateji Belgesi; https://www.tubitak.gov.tr/tubitak_content_files/vizyon2023/Vizyon2023_Strateji_Belgesi.pdf</a:t>
            </a:r>
            <a:endParaRPr lang="tr-TR" dirty="0"/>
          </a:p>
          <a:p>
            <a:endParaRPr lang="tr-TR" dirty="0"/>
          </a:p>
        </p:txBody>
      </p:sp>
      <p:sp>
        <p:nvSpPr>
          <p:cNvPr id="4" name="Slayt Numarası Yer Tutucusu 3"/>
          <p:cNvSpPr>
            <a:spLocks noGrp="1"/>
          </p:cNvSpPr>
          <p:nvPr>
            <p:ph type="sldNum" sz="quarter" idx="5"/>
          </p:nvPr>
        </p:nvSpPr>
        <p:spPr/>
        <p:txBody>
          <a:bodyPr/>
          <a:lstStyle/>
          <a:p>
            <a:fld id="{0E0337DA-BF6C-4451-8338-B710FA57EE52}" type="slidenum">
              <a:rPr lang="tr-TR" smtClean="0"/>
              <a:t>14</a:t>
            </a:fld>
            <a:endParaRPr lang="tr-TR"/>
          </a:p>
        </p:txBody>
      </p:sp>
    </p:spTree>
    <p:extLst>
      <p:ext uri="{BB962C8B-B14F-4D97-AF65-F5344CB8AC3E}">
        <p14:creationId xmlns:p14="http://schemas.microsoft.com/office/powerpoint/2010/main" val="106037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fontAlgn="base"/>
            <a:r>
              <a:rPr lang="tr-TR" dirty="0"/>
              <a:t>https://www.hotcourses-turkey.com/study/rankings/arwu.html; </a:t>
            </a:r>
            <a:r>
              <a:rPr lang="tr-TR" sz="1200" b="1" i="0" kern="1200" dirty="0">
                <a:solidFill>
                  <a:schemeClr val="tx1"/>
                </a:solidFill>
                <a:latin typeface="+mn-lt"/>
                <a:ea typeface="+mn-ea"/>
                <a:cs typeface="+mn-cs"/>
              </a:rPr>
              <a:t>Dünyanın en iyi 500 üniversitesi arasında 5 Türk üniversitesi https://www.bbc.com/turkce/haberler-41167824</a:t>
            </a:r>
          </a:p>
          <a:p>
            <a:pPr fontAlgn="base"/>
            <a:r>
              <a:rPr lang="tr-TR" sz="1200" b="0" i="0" kern="1200" dirty="0" err="1">
                <a:solidFill>
                  <a:schemeClr val="tx1"/>
                </a:solidFill>
                <a:latin typeface="+mn-lt"/>
                <a:ea typeface="+mn-ea"/>
                <a:cs typeface="+mn-cs"/>
              </a:rPr>
              <a:t>Judith</a:t>
            </a:r>
            <a:r>
              <a:rPr lang="tr-TR" sz="1200" b="0" i="0" kern="1200" dirty="0">
                <a:solidFill>
                  <a:schemeClr val="tx1"/>
                </a:solidFill>
                <a:latin typeface="+mn-lt"/>
                <a:ea typeface="+mn-ea"/>
                <a:cs typeface="+mn-cs"/>
              </a:rPr>
              <a:t> </a:t>
            </a:r>
            <a:r>
              <a:rPr lang="tr-TR" sz="1200" b="0" i="0" kern="1200" dirty="0" err="1">
                <a:solidFill>
                  <a:schemeClr val="tx1"/>
                </a:solidFill>
                <a:latin typeface="+mn-lt"/>
                <a:ea typeface="+mn-ea"/>
                <a:cs typeface="+mn-cs"/>
              </a:rPr>
              <a:t>Burns</a:t>
            </a:r>
            <a:endParaRPr lang="tr-TR"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0E0337DA-BF6C-4451-8338-B710FA57EE52}" type="slidenum">
              <a:rPr lang="tr-TR" smtClean="0"/>
              <a:t>18</a:t>
            </a:fld>
            <a:endParaRPr lang="tr-TR"/>
          </a:p>
        </p:txBody>
      </p:sp>
    </p:spTree>
    <p:extLst>
      <p:ext uri="{BB962C8B-B14F-4D97-AF65-F5344CB8AC3E}">
        <p14:creationId xmlns:p14="http://schemas.microsoft.com/office/powerpoint/2010/main" val="4282362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https://istatistik.yok.gov.tr/</a:t>
            </a:r>
          </a:p>
        </p:txBody>
      </p:sp>
      <p:sp>
        <p:nvSpPr>
          <p:cNvPr id="4" name="Slayt Numarası Yer Tutucusu 3"/>
          <p:cNvSpPr>
            <a:spLocks noGrp="1"/>
          </p:cNvSpPr>
          <p:nvPr>
            <p:ph type="sldNum" sz="quarter" idx="10"/>
          </p:nvPr>
        </p:nvSpPr>
        <p:spPr/>
        <p:txBody>
          <a:bodyPr/>
          <a:lstStyle/>
          <a:p>
            <a:fld id="{0E0337DA-BF6C-4451-8338-B710FA57EE52}" type="slidenum">
              <a:rPr lang="tr-TR" smtClean="0"/>
              <a:t>19</a:t>
            </a:fld>
            <a:endParaRPr lang="tr-TR"/>
          </a:p>
        </p:txBody>
      </p:sp>
    </p:spTree>
    <p:extLst>
      <p:ext uri="{BB962C8B-B14F-4D97-AF65-F5344CB8AC3E}">
        <p14:creationId xmlns:p14="http://schemas.microsoft.com/office/powerpoint/2010/main" val="92287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hlinkClick r:id="rId3"/>
              </a:rPr>
              <a:t>https://www.statista.com/statistics/265645/ranking-of-the-20-companies-with-the-highest-spending-on-research-and-development/</a:t>
            </a:r>
            <a:endParaRPr lang="tr-TR" dirty="0"/>
          </a:p>
        </p:txBody>
      </p:sp>
      <p:sp>
        <p:nvSpPr>
          <p:cNvPr id="4" name="Slayt Numarası Yer Tutucusu 3"/>
          <p:cNvSpPr>
            <a:spLocks noGrp="1"/>
          </p:cNvSpPr>
          <p:nvPr>
            <p:ph type="sldNum" sz="quarter" idx="10"/>
          </p:nvPr>
        </p:nvSpPr>
        <p:spPr/>
        <p:txBody>
          <a:bodyPr/>
          <a:lstStyle/>
          <a:p>
            <a:fld id="{0E0337DA-BF6C-4451-8338-B710FA57EE52}" type="slidenum">
              <a:rPr lang="tr-TR" smtClean="0"/>
              <a:t>20</a:t>
            </a:fld>
            <a:endParaRPr lang="tr-TR"/>
          </a:p>
        </p:txBody>
      </p:sp>
    </p:spTree>
    <p:extLst>
      <p:ext uri="{BB962C8B-B14F-4D97-AF65-F5344CB8AC3E}">
        <p14:creationId xmlns:p14="http://schemas.microsoft.com/office/powerpoint/2010/main" val="150720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3F1C31FF-5737-4F14-8E86-6AC173657756}" type="datetimeFigureOut">
              <a:rPr lang="tr-TR" smtClean="0"/>
              <a:t>20.10.2018</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A2F423E6-D161-4736-9439-976553A83624}"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3F1C31FF-5737-4F14-8E86-6AC173657756}" type="datetimeFigureOut">
              <a:rPr lang="tr-TR" smtClean="0"/>
              <a:t>20.10.2018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F423E6-D161-4736-9439-976553A8362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3F1C31FF-5737-4F14-8E86-6AC173657756}" type="datetimeFigureOut">
              <a:rPr lang="tr-TR" smtClean="0"/>
              <a:t>20.10.2018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F423E6-D161-4736-9439-976553A8362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3F1C31FF-5737-4F14-8E86-6AC173657756}" type="datetimeFigureOut">
              <a:rPr lang="tr-TR" smtClean="0"/>
              <a:t>20.10.2018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F423E6-D161-4736-9439-976553A8362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3F1C31FF-5737-4F14-8E86-6AC173657756}" type="datetimeFigureOut">
              <a:rPr lang="tr-TR" smtClean="0"/>
              <a:t>20.10.2018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F423E6-D161-4736-9439-976553A83624}"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3F1C31FF-5737-4F14-8E86-6AC173657756}" type="datetimeFigureOut">
              <a:rPr lang="tr-TR" smtClean="0"/>
              <a:t>20.10.2018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F423E6-D161-4736-9439-976553A83624}"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3F1C31FF-5737-4F14-8E86-6AC173657756}" type="datetimeFigureOut">
              <a:rPr lang="tr-TR" smtClean="0"/>
              <a:t>20.10.2018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2F423E6-D161-4736-9439-976553A83624}"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3F1C31FF-5737-4F14-8E86-6AC173657756}" type="datetimeFigureOut">
              <a:rPr lang="tr-TR" smtClean="0"/>
              <a:t>20.10.2018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2F423E6-D161-4736-9439-976553A8362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C31FF-5737-4F14-8E86-6AC173657756}" type="datetimeFigureOut">
              <a:rPr lang="tr-TR" smtClean="0"/>
              <a:t>20.10.2018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2F423E6-D161-4736-9439-976553A8362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3F1C31FF-5737-4F14-8E86-6AC173657756}" type="datetimeFigureOut">
              <a:rPr lang="tr-TR" smtClean="0"/>
              <a:t>20.10.2018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F423E6-D161-4736-9439-976553A8362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3F1C31FF-5737-4F14-8E86-6AC173657756}" type="datetimeFigureOut">
              <a:rPr lang="tr-TR" smtClean="0"/>
              <a:t>20.10.2018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A2F423E6-D161-4736-9439-976553A83624}"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F1C31FF-5737-4F14-8E86-6AC173657756}" type="datetimeFigureOut">
              <a:rPr lang="tr-TR" smtClean="0"/>
              <a:t>20.10.2018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2F423E6-D161-4736-9439-976553A83624}"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tubitak.gov.tr/tr/destekler/akademik/ulusal-destek-programlari/icerik-1005-ulusal-yeni-fikirler-ve-urunler-arastirma-destek-programi" TargetMode="External"/><Relationship Id="rId13" Type="http://schemas.openxmlformats.org/officeDocument/2006/relationships/hyperlink" Target="http://tubitak.gov.tr/tr/destekler/akademik/uluslararasi-destek-programlari/icerik-ikili-proje-destekleri" TargetMode="External"/><Relationship Id="rId3" Type="http://schemas.openxmlformats.org/officeDocument/2006/relationships/hyperlink" Target="http://tubitak.gov.tr/tr/destekler/akademik/ulusal-destek-programlari/icerik-1000-universitelerin-arastirma-ve-gelistirme-potansiyelinin-artirilmasina-yonelik-destek-programi" TargetMode="External"/><Relationship Id="rId7" Type="http://schemas.openxmlformats.org/officeDocument/2006/relationships/hyperlink" Target="http://tubitak.gov.tr/tr/destekler/akademik/ulusal-destek-programlari/icerik-1004-mukemmeliyet-merkezi-destek-programi" TargetMode="External"/><Relationship Id="rId12" Type="http://schemas.openxmlformats.org/officeDocument/2006/relationships/hyperlink" Target="http://tubitak.gov.tr/tr/destekler/akademik/ulusal-destek-programlari#destekler_akademik_ana_sayfa_akordiyon-block_1-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tubitak.gov.tr/tr/destekler/akademik/ulusal-destek-programlari/icerik-1003-oncelikli-alanlar-ar-ge-projeleri-destekleme-programi" TargetMode="External"/><Relationship Id="rId11" Type="http://schemas.openxmlformats.org/officeDocument/2006/relationships/hyperlink" Target="http://tubitak.gov.tr/tr/destekler/akademik/ulusal-destek-programlari/icerik-3501-kariyer-gelistirme-programi" TargetMode="External"/><Relationship Id="rId5" Type="http://schemas.openxmlformats.org/officeDocument/2006/relationships/hyperlink" Target="http://tubitak.gov.tr/tr/destekler/akademik/ulusal-destek-programlari/icerik-1002-hizli-destek-programi" TargetMode="External"/><Relationship Id="rId15" Type="http://schemas.openxmlformats.org/officeDocument/2006/relationships/hyperlink" Target="http://tubitak.gov.tr/tr/destekler/akademik/uluslararasi-destek-programlari/icerik-cost-bilimsel-ve-teknik-isbirligi-alaninda-avrupa-isbirligi" TargetMode="External"/><Relationship Id="rId10" Type="http://schemas.openxmlformats.org/officeDocument/2006/relationships/hyperlink" Target="http://tubitak.gov.tr/tr/destekler/akademik/ulusal-destek-programlari/icerik-3001-baslangic-ar-ge-projeleri-destekleme-programi" TargetMode="External"/><Relationship Id="rId4" Type="http://schemas.openxmlformats.org/officeDocument/2006/relationships/hyperlink" Target="http://tubitak.gov.tr/tr/destekler/akademik/ulusal-destek-programlari/icerik-1001-bilimsel-ve-teknolojik-arastirma-projelerini-destekleme-pr" TargetMode="External"/><Relationship Id="rId9" Type="http://schemas.openxmlformats.org/officeDocument/2006/relationships/hyperlink" Target="http://tubitak.gov.tr/tr/destekler/akademik/ulusal-destek-programlari/icerik-1007-kamu-kurumlari-arastirma-ve-gelistirme-projelerini-dp" TargetMode="External"/><Relationship Id="rId14" Type="http://schemas.openxmlformats.org/officeDocument/2006/relationships/hyperlink" Target="http://tubitak.gov.tr/tr/destekler/akademik/uluslararasi-destek-programlari/icerik-era-ne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r.wikipedia.org/wiki/N%C3%BCkleer_silah" TargetMode="External"/><Relationship Id="rId7" Type="http://schemas.openxmlformats.org/officeDocument/2006/relationships/hyperlink" Target="https://tr.wikipedia.org/wiki/%C4%B0ngilte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r.wikipedia.org/wiki/Kanada" TargetMode="External"/><Relationship Id="rId5" Type="http://schemas.openxmlformats.org/officeDocument/2006/relationships/hyperlink" Target="https://tr.wikipedia.org/wiki/Amerika_Birle%C5%9Fik_Devletleri" TargetMode="External"/><Relationship Id="rId4" Type="http://schemas.openxmlformats.org/officeDocument/2006/relationships/hyperlink" Target="https://tr.wikipedia.org/wiki/II._D%C3%BCnya_Sava%C5%9F%C4%B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sz="2800" b="1" dirty="0"/>
              <a:t>Türkiye'nin Bilim ve Teknoloji Politikaları: Uluslararası Rekabet Edilebilirlik Açısından Değerlendirilmesi</a:t>
            </a:r>
            <a:br>
              <a:rPr lang="tr-TR" sz="2800" b="1" dirty="0"/>
            </a:br>
            <a:r>
              <a:rPr lang="tr-TR" sz="2800" b="1" dirty="0"/>
              <a:t>T</a:t>
            </a:r>
            <a:r>
              <a:rPr lang="en-US" sz="2400" dirty="0" err="1"/>
              <a:t>urkey's</a:t>
            </a:r>
            <a:r>
              <a:rPr lang="en-US" sz="2400" dirty="0"/>
              <a:t> </a:t>
            </a:r>
            <a:r>
              <a:rPr lang="tr-TR" sz="2400" dirty="0"/>
              <a:t>S</a:t>
            </a:r>
            <a:r>
              <a:rPr lang="en-US" sz="2400" dirty="0" err="1"/>
              <a:t>cience</a:t>
            </a:r>
            <a:r>
              <a:rPr lang="en-US" sz="2400" dirty="0"/>
              <a:t> and </a:t>
            </a:r>
            <a:r>
              <a:rPr lang="tr-TR" sz="2400" dirty="0"/>
              <a:t>T</a:t>
            </a:r>
            <a:r>
              <a:rPr lang="en-US" sz="2400" dirty="0" err="1"/>
              <a:t>echnology</a:t>
            </a:r>
            <a:r>
              <a:rPr lang="en-US" sz="2400" dirty="0"/>
              <a:t> </a:t>
            </a:r>
            <a:r>
              <a:rPr lang="tr-TR" sz="2400" dirty="0"/>
              <a:t>P</a:t>
            </a:r>
            <a:r>
              <a:rPr lang="en-US" sz="2400" dirty="0" err="1"/>
              <a:t>olicies</a:t>
            </a:r>
            <a:r>
              <a:rPr lang="en-US" sz="2400" dirty="0"/>
              <a:t>: </a:t>
            </a:r>
            <a:r>
              <a:rPr lang="tr-TR" sz="2400" dirty="0"/>
              <a:t>E</a:t>
            </a:r>
            <a:r>
              <a:rPr lang="en-US" sz="2400" dirty="0"/>
              <a:t>valuation of </a:t>
            </a:r>
            <a:r>
              <a:rPr lang="tr-TR" sz="2400" dirty="0"/>
              <a:t>A</a:t>
            </a:r>
            <a:r>
              <a:rPr lang="en-US" sz="2400" dirty="0" err="1"/>
              <a:t>vailability</a:t>
            </a:r>
            <a:r>
              <a:rPr lang="en-US" sz="2400" dirty="0"/>
              <a:t> in </a:t>
            </a:r>
            <a:r>
              <a:rPr lang="tr-TR" sz="2400" dirty="0"/>
              <a:t>T</a:t>
            </a:r>
            <a:r>
              <a:rPr lang="en-US" sz="2400" dirty="0" err="1"/>
              <a:t>erms</a:t>
            </a:r>
            <a:r>
              <a:rPr lang="en-US" sz="2400" dirty="0"/>
              <a:t> of </a:t>
            </a:r>
            <a:r>
              <a:rPr lang="tr-TR" sz="2400" dirty="0"/>
              <a:t>I</a:t>
            </a:r>
            <a:r>
              <a:rPr lang="en-US" sz="2400" dirty="0" err="1"/>
              <a:t>nternational</a:t>
            </a:r>
            <a:r>
              <a:rPr lang="en-US" sz="2400" dirty="0"/>
              <a:t> </a:t>
            </a:r>
            <a:r>
              <a:rPr lang="tr-TR" sz="2400" dirty="0"/>
              <a:t>C</a:t>
            </a:r>
            <a:r>
              <a:rPr lang="en-US" sz="2400" dirty="0" err="1"/>
              <a:t>ompetition</a:t>
            </a:r>
            <a:endParaRPr lang="tr-TR" sz="2800" dirty="0"/>
          </a:p>
        </p:txBody>
      </p:sp>
      <p:sp>
        <p:nvSpPr>
          <p:cNvPr id="3" name="Alt Başlık 2"/>
          <p:cNvSpPr>
            <a:spLocks noGrp="1"/>
          </p:cNvSpPr>
          <p:nvPr>
            <p:ph type="subTitle" idx="1"/>
          </p:nvPr>
        </p:nvSpPr>
        <p:spPr/>
        <p:txBody>
          <a:bodyPr>
            <a:normAutofit/>
          </a:bodyPr>
          <a:lstStyle/>
          <a:p>
            <a:r>
              <a:rPr lang="tr-TR" dirty="0"/>
              <a:t>Doç. Dr. Mehmet Toplu</a:t>
            </a:r>
          </a:p>
          <a:p>
            <a:r>
              <a:rPr lang="tr-TR" dirty="0"/>
              <a:t>Ankara Hacı Bayram Veli Üniversitesi İletişim Fakültesi</a:t>
            </a:r>
          </a:p>
        </p:txBody>
      </p:sp>
    </p:spTree>
    <p:extLst>
      <p:ext uri="{BB962C8B-B14F-4D97-AF65-F5344CB8AC3E}">
        <p14:creationId xmlns:p14="http://schemas.microsoft.com/office/powerpoint/2010/main" val="3114996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14750B9-C582-4AF0-8C5D-3B9112D32793}"/>
              </a:ext>
            </a:extLst>
          </p:cNvPr>
          <p:cNvSpPr>
            <a:spLocks noGrp="1"/>
          </p:cNvSpPr>
          <p:nvPr>
            <p:ph type="title"/>
          </p:nvPr>
        </p:nvSpPr>
        <p:spPr/>
        <p:txBody>
          <a:bodyPr/>
          <a:lstStyle/>
          <a:p>
            <a:r>
              <a:rPr lang="tr-TR" dirty="0"/>
              <a:t>Türk Bilim Politikası 1983-2003</a:t>
            </a:r>
          </a:p>
        </p:txBody>
      </p:sp>
      <p:sp>
        <p:nvSpPr>
          <p:cNvPr id="3" name="İçerik Yer Tutucusu 2">
            <a:extLst>
              <a:ext uri="{FF2B5EF4-FFF2-40B4-BE49-F238E27FC236}">
                <a16:creationId xmlns:a16="http://schemas.microsoft.com/office/drawing/2014/main" id="{314E4E9F-6C55-435B-B0BD-6B12D0649AA2}"/>
              </a:ext>
            </a:extLst>
          </p:cNvPr>
          <p:cNvSpPr>
            <a:spLocks noGrp="1"/>
          </p:cNvSpPr>
          <p:nvPr>
            <p:ph idx="1"/>
          </p:nvPr>
        </p:nvSpPr>
        <p:spPr/>
        <p:txBody>
          <a:bodyPr>
            <a:normAutofit fontScale="62500" lnSpcReduction="20000"/>
          </a:bodyPr>
          <a:lstStyle/>
          <a:p>
            <a:r>
              <a:rPr lang="tr-TR" dirty="0"/>
              <a:t>Belgede Türkiye’nin bilimsel alandaki sorunları ve etkinlikleri şu şekilde</a:t>
            </a:r>
            <a:r>
              <a:rPr lang="tr-TR" cap="all" dirty="0"/>
              <a:t> </a:t>
            </a:r>
            <a:r>
              <a:rPr lang="tr-TR" dirty="0"/>
              <a:t>Tanımlanmaktadır :</a:t>
            </a:r>
          </a:p>
          <a:p>
            <a:pPr lvl="0"/>
            <a:r>
              <a:rPr lang="tr-TR" dirty="0"/>
              <a:t>Türkiye’nin bilim ve araştırma yapısının yöneltileceği hedefler belirlenmemiştir.</a:t>
            </a:r>
          </a:p>
          <a:p>
            <a:pPr lvl="0"/>
            <a:r>
              <a:rPr lang="tr-TR" dirty="0"/>
              <a:t>Araştırma kurumları etkili araştırma için gerekli olan kritik büyüklüklere erişememiştir.</a:t>
            </a:r>
          </a:p>
          <a:p>
            <a:pPr lvl="0"/>
            <a:r>
              <a:rPr lang="tr-TR" dirty="0"/>
              <a:t>Kurum içi veya kurumların işbirliğiyle </a:t>
            </a:r>
            <a:r>
              <a:rPr lang="tr-TR" dirty="0" err="1"/>
              <a:t>disiplinlerarası</a:t>
            </a:r>
            <a:r>
              <a:rPr lang="tr-TR" dirty="0"/>
              <a:t> çalışma yapılamamakta ayrıca ekip çalışmasının yürütülmesinde bile sorunlarla karşılaşılmaktadır.</a:t>
            </a:r>
          </a:p>
          <a:p>
            <a:pPr lvl="0"/>
            <a:r>
              <a:rPr lang="tr-TR" dirty="0"/>
              <a:t>Araştırma için gerekli bilgi açısından kritik birikim sağlanamamaktadır.</a:t>
            </a:r>
          </a:p>
          <a:p>
            <a:pPr lvl="0"/>
            <a:r>
              <a:rPr lang="tr-TR" dirty="0"/>
              <a:t>Etkili araştırma yürütebilmek için yeterli miktar ve nitelikte teçhizat eksikliği vardır.</a:t>
            </a:r>
          </a:p>
          <a:p>
            <a:pPr lvl="0"/>
            <a:r>
              <a:rPr lang="tr-TR" dirty="0"/>
              <a:t>Araştırma kuruluşlarının ihtiyaç duyduğu yönetim biçimi sağlanamamaktadır.</a:t>
            </a:r>
          </a:p>
          <a:p>
            <a:pPr lvl="0"/>
            <a:r>
              <a:rPr lang="tr-TR" dirty="0"/>
              <a:t>Uluslararası standartlara göre her 10.000 işgücüne 30 tam zaman eş değeri (TZE) araştırmacı personel olması gerekir iken Türkiye’de bu sayı 3.9 düzeyindedir.</a:t>
            </a:r>
          </a:p>
          <a:p>
            <a:pPr lvl="0"/>
            <a:r>
              <a:rPr lang="tr-TR" dirty="0"/>
              <a:t>Bilimsel araştırmaların etkinlik kazanabilmesi için </a:t>
            </a:r>
            <a:r>
              <a:rPr lang="tr-TR" dirty="0" err="1"/>
              <a:t>gsmh’nın</a:t>
            </a:r>
            <a:r>
              <a:rPr lang="tr-TR" dirty="0"/>
              <a:t> en az % 1’inin bu alana ayrılması gerekir iken Türkiye’de bu oran % 0.24 düzeyindedir.</a:t>
            </a:r>
          </a:p>
          <a:p>
            <a:pPr lvl="0"/>
            <a:r>
              <a:rPr lang="tr-TR" dirty="0"/>
              <a:t>Bilimsel araştırmaların temelini oluşturan enformasyon hizmetleri Türkiye’de yeterince gelişmemiş ve büyük ölçüde araştırıcının kendisince üstlenilen bir görev olarak sürdürülmüştür (Türk bilim,... 1983 : 40, 63, 69, 79).</a:t>
            </a:r>
          </a:p>
          <a:p>
            <a:endParaRPr lang="tr-TR" dirty="0"/>
          </a:p>
        </p:txBody>
      </p:sp>
    </p:spTree>
    <p:extLst>
      <p:ext uri="{BB962C8B-B14F-4D97-AF65-F5344CB8AC3E}">
        <p14:creationId xmlns:p14="http://schemas.microsoft.com/office/powerpoint/2010/main" val="153671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B3FA32-4A32-49B2-BC4A-677D94435F48}"/>
              </a:ext>
            </a:extLst>
          </p:cNvPr>
          <p:cNvSpPr>
            <a:spLocks noGrp="1"/>
          </p:cNvSpPr>
          <p:nvPr>
            <p:ph type="title"/>
          </p:nvPr>
        </p:nvSpPr>
        <p:spPr/>
        <p:txBody>
          <a:bodyPr/>
          <a:lstStyle/>
          <a:p>
            <a:r>
              <a:rPr lang="tr-TR" dirty="0"/>
              <a:t>Türk Bilim Politikası 1983-2003</a:t>
            </a:r>
          </a:p>
        </p:txBody>
      </p:sp>
      <p:sp>
        <p:nvSpPr>
          <p:cNvPr id="3" name="İçerik Yer Tutucusu 2">
            <a:extLst>
              <a:ext uri="{FF2B5EF4-FFF2-40B4-BE49-F238E27FC236}">
                <a16:creationId xmlns:a16="http://schemas.microsoft.com/office/drawing/2014/main" id="{606A87AF-9162-4A21-8134-5D407D082118}"/>
              </a:ext>
            </a:extLst>
          </p:cNvPr>
          <p:cNvSpPr>
            <a:spLocks noGrp="1"/>
          </p:cNvSpPr>
          <p:nvPr>
            <p:ph idx="1"/>
          </p:nvPr>
        </p:nvSpPr>
        <p:spPr/>
        <p:txBody>
          <a:bodyPr>
            <a:normAutofit fontScale="62500" lnSpcReduction="20000"/>
          </a:bodyPr>
          <a:lstStyle/>
          <a:p>
            <a:r>
              <a:rPr lang="tr-TR" dirty="0"/>
              <a:t>Bu sorunlara yönelik olarak belgede ayrıntılı biçimde çözüm önerileri sunulmuştur. Bu çözüm önerileri genel hatları ile şunlardır :</a:t>
            </a:r>
          </a:p>
          <a:p>
            <a:pPr lvl="0"/>
            <a:r>
              <a:rPr lang="tr-TR" dirty="0"/>
              <a:t>Bilim ve araştırma planının ekonomik kalkınma planıyla uyum içinde olmasının sağlanması,</a:t>
            </a:r>
          </a:p>
          <a:p>
            <a:pPr lvl="0"/>
            <a:r>
              <a:rPr lang="tr-TR" dirty="0"/>
              <a:t>Araştırma kuruluşlarıyla üretici kuruluşlar arasındaki bağlantının iyi kurulması. Diğer bir deyişle; araştırma sonuçlarının uygulamaya yansıtılmasının sağlanması,</a:t>
            </a:r>
          </a:p>
          <a:p>
            <a:pPr lvl="0"/>
            <a:r>
              <a:rPr lang="tr-TR" dirty="0"/>
              <a:t>Üretici kuruluşlarda teknolojik yeniliklerin teşvik edilmesi,</a:t>
            </a:r>
          </a:p>
          <a:p>
            <a:pPr lvl="0"/>
            <a:r>
              <a:rPr lang="tr-TR" dirty="0"/>
              <a:t>Temel araştırmaya yönelik yatırımlara ne düzeyde ağırlık verilmesi gerektiğinin ve hangi disiplinlerle öncelik verileceğinin belirlenmesi,</a:t>
            </a:r>
          </a:p>
          <a:p>
            <a:pPr lvl="0"/>
            <a:r>
              <a:rPr lang="tr-TR" dirty="0"/>
              <a:t>Teknoloji ithalinin bir sistematik içinde gerçekleştirilmesi ve ithal edilen teknolojilerin özümsenmesi,</a:t>
            </a:r>
          </a:p>
          <a:p>
            <a:pPr lvl="0"/>
            <a:r>
              <a:rPr lang="tr-TR" dirty="0"/>
              <a:t>Temel ve uygulamalı bilimlerde nitelikli elemanların araştırmada çalışmasının sağlanması,</a:t>
            </a:r>
          </a:p>
          <a:p>
            <a:pPr lvl="0"/>
            <a:r>
              <a:rPr lang="tr-TR" dirty="0"/>
              <a:t>Her on bin işgücüne düşen araştırıcı sayısının 1990 yılında 15’e ve 2000 yılında 30 kişiye çıkarılması,</a:t>
            </a:r>
          </a:p>
          <a:p>
            <a:pPr lvl="0"/>
            <a:r>
              <a:rPr lang="tr-TR" dirty="0" err="1"/>
              <a:t>Gsmh’dan</a:t>
            </a:r>
            <a:r>
              <a:rPr lang="tr-TR" dirty="0"/>
              <a:t> ar-ge’ye ayrılan payın 1990 yılında % 1’e ve 2000 yılında da % 2’ye çıkarılması (Türk bilim,... 1983 : 95, 109, 113).</a:t>
            </a:r>
          </a:p>
          <a:p>
            <a:endParaRPr lang="tr-TR" dirty="0"/>
          </a:p>
        </p:txBody>
      </p:sp>
    </p:spTree>
    <p:extLst>
      <p:ext uri="{BB962C8B-B14F-4D97-AF65-F5344CB8AC3E}">
        <p14:creationId xmlns:p14="http://schemas.microsoft.com/office/powerpoint/2010/main" val="1031991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3DD26D4-C2D9-4D19-9DDF-2D1B8B30DCE3}"/>
              </a:ext>
            </a:extLst>
          </p:cNvPr>
          <p:cNvSpPr>
            <a:spLocks noGrp="1"/>
          </p:cNvSpPr>
          <p:nvPr>
            <p:ph type="title"/>
          </p:nvPr>
        </p:nvSpPr>
        <p:spPr/>
        <p:txBody>
          <a:bodyPr>
            <a:normAutofit fontScale="90000"/>
          </a:bodyPr>
          <a:lstStyle/>
          <a:p>
            <a:r>
              <a:rPr lang="tr-TR" dirty="0"/>
              <a:t>BİLİM POLİTİKASININ ANA ESASLARI </a:t>
            </a:r>
            <a:r>
              <a:rPr lang="tr-TR" sz="2200" dirty="0"/>
              <a:t>(Türk Bilim Ve Teknoloji Politikası1993-2003</a:t>
            </a:r>
          </a:p>
        </p:txBody>
      </p:sp>
      <p:sp>
        <p:nvSpPr>
          <p:cNvPr id="3" name="İçerik Yer Tutucusu 2">
            <a:extLst>
              <a:ext uri="{FF2B5EF4-FFF2-40B4-BE49-F238E27FC236}">
                <a16:creationId xmlns:a16="http://schemas.microsoft.com/office/drawing/2014/main" id="{D4966C22-914A-43A3-A044-2327D51A7B68}"/>
              </a:ext>
            </a:extLst>
          </p:cNvPr>
          <p:cNvSpPr>
            <a:spLocks noGrp="1"/>
          </p:cNvSpPr>
          <p:nvPr>
            <p:ph idx="1"/>
          </p:nvPr>
        </p:nvSpPr>
        <p:spPr/>
        <p:txBody>
          <a:bodyPr>
            <a:normAutofit fontScale="77500" lnSpcReduction="20000"/>
          </a:bodyPr>
          <a:lstStyle/>
          <a:p>
            <a:r>
              <a:rPr lang="tr-TR" dirty="0" err="1"/>
              <a:t>Onbin</a:t>
            </a:r>
            <a:r>
              <a:rPr lang="tr-TR" dirty="0"/>
              <a:t> çalışan nüfus başına araştırıcı sayısının 15’e,  </a:t>
            </a:r>
          </a:p>
          <a:p>
            <a:r>
              <a:rPr lang="tr-TR" dirty="0"/>
              <a:t>A+G harcamalarının gayri safi milli hasıla içindeki payının % 1'i aşması, </a:t>
            </a:r>
          </a:p>
          <a:p>
            <a:r>
              <a:rPr lang="tr-TR" dirty="0"/>
              <a:t>Ülkemizin bilime katkısı açısından dünya sıralamasında 30'unculuğa,  </a:t>
            </a:r>
          </a:p>
          <a:p>
            <a:r>
              <a:rPr lang="tr-TR" dirty="0"/>
              <a:t>Özel kuruluşların A+G harcamalarına ayırdığı kaynağın ülke AG harcamaları içindeki payının %30'a</a:t>
            </a:r>
          </a:p>
          <a:p>
            <a:r>
              <a:rPr lang="tr-TR" dirty="0"/>
              <a:t>Dünya teknolojisine yetişmekle kastedilen, çağa damgasını vuran, ekonominin bütün sektörlerini ve yaşamın hemen tüm alanlarını etkileyen jenerik teknolojilere yetişmektir. Çağımızın jenerik teknolojileri olarak;  </a:t>
            </a:r>
          </a:p>
          <a:p>
            <a:r>
              <a:rPr lang="tr-TR" dirty="0"/>
              <a:t>Bilişim, (bilgisayar, </a:t>
            </a:r>
            <a:r>
              <a:rPr lang="tr-TR" dirty="0" err="1"/>
              <a:t>mikroelektronik</a:t>
            </a:r>
            <a:r>
              <a:rPr lang="tr-TR" dirty="0"/>
              <a:t> ve telekomünikasyon teknolojilerinin bir birleşimi),</a:t>
            </a:r>
          </a:p>
          <a:p>
            <a:r>
              <a:rPr lang="tr-TR" dirty="0"/>
              <a:t>İleri teknoloji malzemeleri,  </a:t>
            </a:r>
          </a:p>
          <a:p>
            <a:r>
              <a:rPr lang="tr-TR" dirty="0" err="1"/>
              <a:t>Biyoteknoloji</a:t>
            </a:r>
            <a:r>
              <a:rPr lang="tr-TR" dirty="0"/>
              <a:t>,  </a:t>
            </a:r>
          </a:p>
          <a:p>
            <a:r>
              <a:rPr lang="tr-TR" dirty="0"/>
              <a:t>Uzay teknolojisi ve  </a:t>
            </a:r>
          </a:p>
          <a:p>
            <a:r>
              <a:rPr lang="tr-TR" dirty="0"/>
              <a:t>Nükleer teknoloji</a:t>
            </a:r>
          </a:p>
        </p:txBody>
      </p:sp>
    </p:spTree>
    <p:extLst>
      <p:ext uri="{BB962C8B-B14F-4D97-AF65-F5344CB8AC3E}">
        <p14:creationId xmlns:p14="http://schemas.microsoft.com/office/powerpoint/2010/main" val="4151025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D9CBAF1-910B-446B-8625-625E973E19D3}"/>
              </a:ext>
            </a:extLst>
          </p:cNvPr>
          <p:cNvSpPr>
            <a:spLocks noGrp="1"/>
          </p:cNvSpPr>
          <p:nvPr>
            <p:ph type="title"/>
          </p:nvPr>
        </p:nvSpPr>
        <p:spPr/>
        <p:txBody>
          <a:bodyPr>
            <a:normAutofit fontScale="90000"/>
          </a:bodyPr>
          <a:lstStyle/>
          <a:p>
            <a:r>
              <a:rPr lang="tr-TR" dirty="0"/>
              <a:t>Ulusal Bilim ve Teknoloji Politikaları</a:t>
            </a:r>
            <a:br>
              <a:rPr lang="tr-TR" dirty="0"/>
            </a:br>
            <a:r>
              <a:rPr lang="tr-TR" dirty="0"/>
              <a:t>2003-2023 Strateji Belgesi 2004</a:t>
            </a:r>
          </a:p>
        </p:txBody>
      </p:sp>
      <p:sp>
        <p:nvSpPr>
          <p:cNvPr id="3" name="İçerik Yer Tutucusu 2">
            <a:extLst>
              <a:ext uri="{FF2B5EF4-FFF2-40B4-BE49-F238E27FC236}">
                <a16:creationId xmlns:a16="http://schemas.microsoft.com/office/drawing/2014/main" id="{4D04A405-3A29-4688-AC48-7CA813E60A5A}"/>
              </a:ext>
            </a:extLst>
          </p:cNvPr>
          <p:cNvSpPr>
            <a:spLocks noGrp="1"/>
          </p:cNvSpPr>
          <p:nvPr>
            <p:ph idx="1"/>
          </p:nvPr>
        </p:nvSpPr>
        <p:spPr/>
        <p:txBody>
          <a:bodyPr>
            <a:normAutofit fontScale="70000" lnSpcReduction="20000"/>
          </a:bodyPr>
          <a:lstStyle/>
          <a:p>
            <a:pPr marL="0" indent="0">
              <a:buNone/>
            </a:pPr>
            <a:r>
              <a:rPr lang="tr-TR" dirty="0"/>
              <a:t>* Türkiye bilimsel yayınlarda dünyada 1990 yılında 1177 yayınla 41nci sırada iken</a:t>
            </a:r>
          </a:p>
          <a:p>
            <a:r>
              <a:rPr lang="tr-TR" dirty="0"/>
              <a:t>2000 yılında 6074 yayınla 25nci, 2002 yılında ise 9303 yayınla 22nci sıraya</a:t>
            </a:r>
          </a:p>
          <a:p>
            <a:pPr marL="0" indent="0">
              <a:buNone/>
            </a:pPr>
            <a:r>
              <a:rPr lang="tr-TR" dirty="0"/>
              <a:t>      yükselmiştir.</a:t>
            </a:r>
          </a:p>
          <a:p>
            <a:r>
              <a:rPr lang="tr-TR" dirty="0"/>
              <a:t>Türkiye’nin ulusal gelirden </a:t>
            </a:r>
            <a:r>
              <a:rPr lang="tr-TR" dirty="0" err="1"/>
              <a:t>ArGe’ye</a:t>
            </a:r>
            <a:r>
              <a:rPr lang="tr-TR" dirty="0"/>
              <a:t> ayırdığı pay, 1990 yılında %0,32 iken, 2000</a:t>
            </a:r>
          </a:p>
          <a:p>
            <a:pPr marL="0" indent="0">
              <a:buNone/>
            </a:pPr>
            <a:r>
              <a:rPr lang="tr-TR" dirty="0"/>
              <a:t>      yılında %0,64’e yükselmiştir.</a:t>
            </a:r>
          </a:p>
          <a:p>
            <a:r>
              <a:rPr lang="tr-TR" dirty="0" err="1"/>
              <a:t>ArGe</a:t>
            </a:r>
            <a:r>
              <a:rPr lang="tr-TR" dirty="0"/>
              <a:t> gerçekleştirmede özel kesimin payı, 1990 yılında %20,4 iken, 2000 yılında</a:t>
            </a:r>
          </a:p>
          <a:p>
            <a:pPr marL="0" indent="0">
              <a:buNone/>
            </a:pPr>
            <a:r>
              <a:rPr lang="tr-TR" dirty="0"/>
              <a:t>     %33,4 olmuştur.</a:t>
            </a:r>
          </a:p>
          <a:p>
            <a:r>
              <a:rPr lang="tr-TR" dirty="0" err="1"/>
              <a:t>ArGe’ye</a:t>
            </a:r>
            <a:r>
              <a:rPr lang="tr-TR" dirty="0"/>
              <a:t> ayrılan kaynaklarda özel kesimin payı 1990 yılında %27,7 iken, 2000</a:t>
            </a:r>
          </a:p>
          <a:p>
            <a:pPr marL="0" indent="0">
              <a:buNone/>
            </a:pPr>
            <a:r>
              <a:rPr lang="tr-TR" dirty="0"/>
              <a:t>     yılında %42,9 olmuştur.</a:t>
            </a:r>
          </a:p>
          <a:p>
            <a:r>
              <a:rPr lang="tr-TR" dirty="0"/>
              <a:t>Bin işgücü içinde </a:t>
            </a:r>
            <a:r>
              <a:rPr lang="tr-TR" dirty="0" err="1"/>
              <a:t>ArGe</a:t>
            </a:r>
            <a:r>
              <a:rPr lang="tr-TR" dirty="0"/>
              <a:t> personelinin sayısı 1990 yılında 0,75 iken, 2000 yılında</a:t>
            </a:r>
          </a:p>
          <a:p>
            <a:pPr marL="0" indent="0">
              <a:buNone/>
            </a:pPr>
            <a:r>
              <a:rPr lang="tr-TR" dirty="0"/>
              <a:t>      1,31’e yükselmiştir.</a:t>
            </a:r>
          </a:p>
        </p:txBody>
      </p:sp>
    </p:spTree>
    <p:extLst>
      <p:ext uri="{BB962C8B-B14F-4D97-AF65-F5344CB8AC3E}">
        <p14:creationId xmlns:p14="http://schemas.microsoft.com/office/powerpoint/2010/main" val="247157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AEED6D-D320-44E5-8AE3-0D1E3BE89D9C}"/>
              </a:ext>
            </a:extLst>
          </p:cNvPr>
          <p:cNvSpPr>
            <a:spLocks noGrp="1"/>
          </p:cNvSpPr>
          <p:nvPr>
            <p:ph type="title"/>
          </p:nvPr>
        </p:nvSpPr>
        <p:spPr/>
        <p:txBody>
          <a:bodyPr>
            <a:normAutofit fontScale="90000"/>
          </a:bodyPr>
          <a:lstStyle/>
          <a:p>
            <a:r>
              <a:rPr lang="tr-TR" dirty="0"/>
              <a:t>Ulusal Bilim ve Teknoloji Politikaları</a:t>
            </a:r>
            <a:br>
              <a:rPr lang="tr-TR" dirty="0"/>
            </a:br>
            <a:r>
              <a:rPr lang="tr-TR" dirty="0"/>
              <a:t>2003-2023 Strateji Belgesi 2004</a:t>
            </a:r>
          </a:p>
        </p:txBody>
      </p:sp>
      <p:sp>
        <p:nvSpPr>
          <p:cNvPr id="3" name="İçerik Yer Tutucusu 2">
            <a:extLst>
              <a:ext uri="{FF2B5EF4-FFF2-40B4-BE49-F238E27FC236}">
                <a16:creationId xmlns:a16="http://schemas.microsoft.com/office/drawing/2014/main" id="{1033B7EC-B73C-4950-97DF-16602BB23070}"/>
              </a:ext>
            </a:extLst>
          </p:cNvPr>
          <p:cNvSpPr>
            <a:spLocks noGrp="1"/>
          </p:cNvSpPr>
          <p:nvPr>
            <p:ph idx="1"/>
          </p:nvPr>
        </p:nvSpPr>
        <p:spPr/>
        <p:txBody>
          <a:bodyPr>
            <a:normAutofit fontScale="92500" lnSpcReduction="10000"/>
          </a:bodyPr>
          <a:lstStyle/>
          <a:p>
            <a:r>
              <a:rPr lang="tr-TR" dirty="0"/>
              <a:t>ARGE’ye kaynak ayırma hedefleri şunlardır:</a:t>
            </a:r>
          </a:p>
          <a:p>
            <a:r>
              <a:rPr lang="tr-TR" dirty="0"/>
              <a:t>ARGE yoğunluğunu (yurt içi ARGE harcamalarının gayri safi yurt içi hasılaya oranı) 2013 yılına kadar, bugünkü % 0,64 değerinden % 2’ye çıkarmak,</a:t>
            </a:r>
          </a:p>
          <a:p>
            <a:r>
              <a:rPr lang="tr-TR" dirty="0"/>
              <a:t>Özel sektör ARGE fonlarının toplam ARGE fonlarına oranını % 60’a çıkarmak (bugün bu oran % 42,9’dur),</a:t>
            </a:r>
          </a:p>
          <a:p>
            <a:r>
              <a:rPr lang="tr-TR" dirty="0"/>
              <a:t>Özel sektör ARGE harcamalarının yurtiçi ARGE harcamalarına oranını %65’e (bugün bu oran % 33,4’tür) çıkarmak,</a:t>
            </a:r>
          </a:p>
          <a:p>
            <a:r>
              <a:rPr lang="tr-TR" dirty="0"/>
              <a:t>Özel sektör imalat sanayii ARGE harcamaları içinde “ileri teknoloji” alanlarında </a:t>
            </a:r>
            <a:r>
              <a:rPr lang="es-ES" dirty="0" err="1"/>
              <a:t>yapılan</a:t>
            </a:r>
            <a:r>
              <a:rPr lang="es-ES" dirty="0"/>
              <a:t> </a:t>
            </a:r>
            <a:r>
              <a:rPr lang="es-ES" dirty="0" err="1"/>
              <a:t>harcamaların</a:t>
            </a:r>
            <a:r>
              <a:rPr lang="es-ES" dirty="0"/>
              <a:t> </a:t>
            </a:r>
            <a:r>
              <a:rPr lang="es-ES" dirty="0" err="1"/>
              <a:t>oranını</a:t>
            </a:r>
            <a:r>
              <a:rPr lang="es-ES" dirty="0"/>
              <a:t> % 40’a </a:t>
            </a:r>
            <a:r>
              <a:rPr lang="es-ES" dirty="0" err="1"/>
              <a:t>çıkarmak</a:t>
            </a:r>
            <a:r>
              <a:rPr lang="tr-TR" dirty="0"/>
              <a:t>)</a:t>
            </a:r>
          </a:p>
        </p:txBody>
      </p:sp>
    </p:spTree>
    <p:extLst>
      <p:ext uri="{BB962C8B-B14F-4D97-AF65-F5344CB8AC3E}">
        <p14:creationId xmlns:p14="http://schemas.microsoft.com/office/powerpoint/2010/main" val="56942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B414387-E2B9-433C-AF7B-1AA13C0DC871}"/>
              </a:ext>
            </a:extLst>
          </p:cNvPr>
          <p:cNvSpPr>
            <a:spLocks noGrp="1"/>
          </p:cNvSpPr>
          <p:nvPr>
            <p:ph type="title"/>
          </p:nvPr>
        </p:nvSpPr>
        <p:spPr/>
        <p:txBody>
          <a:bodyPr>
            <a:normAutofit/>
          </a:bodyPr>
          <a:lstStyle/>
          <a:p>
            <a:r>
              <a:rPr lang="tr-TR" sz="4000" dirty="0"/>
              <a:t>Ülkelerin Bilim Ve Teknoloji Göstergeleri</a:t>
            </a:r>
          </a:p>
        </p:txBody>
      </p:sp>
      <p:graphicFrame>
        <p:nvGraphicFramePr>
          <p:cNvPr id="4" name="İçerik Yer Tutucusu 3">
            <a:extLst>
              <a:ext uri="{FF2B5EF4-FFF2-40B4-BE49-F238E27FC236}">
                <a16:creationId xmlns:a16="http://schemas.microsoft.com/office/drawing/2014/main" id="{E5E3CE39-6F29-410D-84B8-4A39305DD844}"/>
              </a:ext>
            </a:extLst>
          </p:cNvPr>
          <p:cNvGraphicFramePr>
            <a:graphicFrameLocks noGrp="1"/>
          </p:cNvGraphicFramePr>
          <p:nvPr>
            <p:ph idx="1"/>
          </p:nvPr>
        </p:nvGraphicFramePr>
        <p:xfrm>
          <a:off x="457200" y="1935160"/>
          <a:ext cx="8229601" cy="4744630"/>
        </p:xfrm>
        <a:graphic>
          <a:graphicData uri="http://schemas.openxmlformats.org/drawingml/2006/table">
            <a:tbl>
              <a:tblPr>
                <a:tableStyleId>{5C22544A-7EE6-4342-B048-85BDC9FD1C3A}</a:tableStyleId>
              </a:tblPr>
              <a:tblGrid>
                <a:gridCol w="679606">
                  <a:extLst>
                    <a:ext uri="{9D8B030D-6E8A-4147-A177-3AD203B41FA5}">
                      <a16:colId xmlns:a16="http://schemas.microsoft.com/office/drawing/2014/main" val="1102957989"/>
                    </a:ext>
                  </a:extLst>
                </a:gridCol>
                <a:gridCol w="1260102">
                  <a:extLst>
                    <a:ext uri="{9D8B030D-6E8A-4147-A177-3AD203B41FA5}">
                      <a16:colId xmlns:a16="http://schemas.microsoft.com/office/drawing/2014/main" val="4073131910"/>
                    </a:ext>
                  </a:extLst>
                </a:gridCol>
                <a:gridCol w="679606">
                  <a:extLst>
                    <a:ext uri="{9D8B030D-6E8A-4147-A177-3AD203B41FA5}">
                      <a16:colId xmlns:a16="http://schemas.microsoft.com/office/drawing/2014/main" val="763905932"/>
                    </a:ext>
                  </a:extLst>
                </a:gridCol>
                <a:gridCol w="1118518">
                  <a:extLst>
                    <a:ext uri="{9D8B030D-6E8A-4147-A177-3AD203B41FA5}">
                      <a16:colId xmlns:a16="http://schemas.microsoft.com/office/drawing/2014/main" val="3732042200"/>
                    </a:ext>
                  </a:extLst>
                </a:gridCol>
                <a:gridCol w="1093740">
                  <a:extLst>
                    <a:ext uri="{9D8B030D-6E8A-4147-A177-3AD203B41FA5}">
                      <a16:colId xmlns:a16="http://schemas.microsoft.com/office/drawing/2014/main" val="1039014414"/>
                    </a:ext>
                  </a:extLst>
                </a:gridCol>
                <a:gridCol w="962774">
                  <a:extLst>
                    <a:ext uri="{9D8B030D-6E8A-4147-A177-3AD203B41FA5}">
                      <a16:colId xmlns:a16="http://schemas.microsoft.com/office/drawing/2014/main" val="2889391406"/>
                    </a:ext>
                  </a:extLst>
                </a:gridCol>
                <a:gridCol w="679606">
                  <a:extLst>
                    <a:ext uri="{9D8B030D-6E8A-4147-A177-3AD203B41FA5}">
                      <a16:colId xmlns:a16="http://schemas.microsoft.com/office/drawing/2014/main" val="589902627"/>
                    </a:ext>
                  </a:extLst>
                </a:gridCol>
                <a:gridCol w="891983">
                  <a:extLst>
                    <a:ext uri="{9D8B030D-6E8A-4147-A177-3AD203B41FA5}">
                      <a16:colId xmlns:a16="http://schemas.microsoft.com/office/drawing/2014/main" val="2531891293"/>
                    </a:ext>
                  </a:extLst>
                </a:gridCol>
                <a:gridCol w="863666">
                  <a:extLst>
                    <a:ext uri="{9D8B030D-6E8A-4147-A177-3AD203B41FA5}">
                      <a16:colId xmlns:a16="http://schemas.microsoft.com/office/drawing/2014/main" val="3273897211"/>
                    </a:ext>
                  </a:extLst>
                </a:gridCol>
              </a:tblGrid>
              <a:tr h="401203">
                <a:tc>
                  <a:txBody>
                    <a:bodyPr/>
                    <a:lstStyle/>
                    <a:p>
                      <a:pPr algn="l" fontAlgn="b"/>
                      <a:r>
                        <a:rPr lang="tr-TR" sz="1100" u="none" strike="noStrike">
                          <a:effectLst/>
                        </a:rPr>
                        <a:t>Sıra</a:t>
                      </a:r>
                      <a:endParaRPr lang="tr-TR" sz="1100" b="0" i="0" u="none" strike="noStrike">
                        <a:solidFill>
                          <a:srgbClr val="000000"/>
                        </a:solidFill>
                        <a:effectLst/>
                        <a:latin typeface="Calibri" panose="020F0502020204030204" pitchFamily="34" charset="0"/>
                      </a:endParaRPr>
                    </a:p>
                  </a:txBody>
                  <a:tcPr marL="9300" marR="9300" marT="9300" marB="0" anchor="b"/>
                </a:tc>
                <a:tc>
                  <a:txBody>
                    <a:bodyPr/>
                    <a:lstStyle/>
                    <a:p>
                      <a:pPr algn="l" fontAlgn="b"/>
                      <a:r>
                        <a:rPr lang="tr-TR" sz="1100" u="none" strike="noStrike">
                          <a:effectLst/>
                        </a:rPr>
                        <a:t>Ülke</a:t>
                      </a:r>
                      <a:endParaRPr lang="tr-TR" sz="1100" b="0" i="0" u="none" strike="noStrike">
                        <a:solidFill>
                          <a:srgbClr val="000000"/>
                        </a:solidFill>
                        <a:effectLst/>
                        <a:latin typeface="Calibri" panose="020F0502020204030204" pitchFamily="34" charset="0"/>
                      </a:endParaRPr>
                    </a:p>
                  </a:txBody>
                  <a:tcPr marL="9300" marR="9300" marT="9300" marB="0" anchor="b"/>
                </a:tc>
                <a:tc>
                  <a:txBody>
                    <a:bodyPr/>
                    <a:lstStyle/>
                    <a:p>
                      <a:pPr algn="l" fontAlgn="b"/>
                      <a:r>
                        <a:rPr lang="tr-TR" sz="900" u="none" strike="noStrike">
                          <a:effectLst/>
                        </a:rPr>
                        <a:t>1,000,000/Arge Per. Say</a:t>
                      </a:r>
                      <a:endParaRPr lang="tr-TR" sz="900" b="0" i="0" u="none" strike="noStrike">
                        <a:solidFill>
                          <a:srgbClr val="000000"/>
                        </a:solidFill>
                        <a:effectLst/>
                        <a:latin typeface="Calibri" panose="020F0502020204030204" pitchFamily="34" charset="0"/>
                      </a:endParaRPr>
                    </a:p>
                  </a:txBody>
                  <a:tcPr marL="9300" marR="9300" marT="9300" marB="0" anchor="b"/>
                </a:tc>
                <a:tc>
                  <a:txBody>
                    <a:bodyPr/>
                    <a:lstStyle/>
                    <a:p>
                      <a:pPr algn="l" fontAlgn="b"/>
                      <a:r>
                        <a:rPr lang="tr-TR" sz="1100" u="none" strike="noStrike">
                          <a:effectLst/>
                        </a:rPr>
                        <a:t>Bil. Mak. Say</a:t>
                      </a:r>
                      <a:endParaRPr lang="tr-TR" sz="1100" b="0" i="0" u="none" strike="noStrike">
                        <a:solidFill>
                          <a:srgbClr val="000000"/>
                        </a:solidFill>
                        <a:effectLst/>
                        <a:latin typeface="Calibri" panose="020F0502020204030204" pitchFamily="34" charset="0"/>
                      </a:endParaRPr>
                    </a:p>
                  </a:txBody>
                  <a:tcPr marL="9300" marR="9300" marT="9300" marB="0" anchor="b"/>
                </a:tc>
                <a:tc>
                  <a:txBody>
                    <a:bodyPr/>
                    <a:lstStyle/>
                    <a:p>
                      <a:pPr algn="l" fontAlgn="b"/>
                      <a:r>
                        <a:rPr lang="tr-TR" sz="1100" u="none" strike="noStrike">
                          <a:effectLst/>
                        </a:rPr>
                        <a:t>GSMH AR-Ge %</a:t>
                      </a:r>
                      <a:endParaRPr lang="tr-TR" sz="1100" b="0" i="0" u="none" strike="noStrike">
                        <a:solidFill>
                          <a:srgbClr val="000000"/>
                        </a:solidFill>
                        <a:effectLst/>
                        <a:latin typeface="Calibri" panose="020F0502020204030204" pitchFamily="34" charset="0"/>
                      </a:endParaRPr>
                    </a:p>
                  </a:txBody>
                  <a:tcPr marL="9300" marR="9300" marT="9300" marB="0" anchor="b"/>
                </a:tc>
                <a:tc>
                  <a:txBody>
                    <a:bodyPr/>
                    <a:lstStyle/>
                    <a:p>
                      <a:pPr algn="l" fontAlgn="b"/>
                      <a:r>
                        <a:rPr lang="tr-TR" sz="900" u="none" strike="noStrike">
                          <a:effectLst/>
                        </a:rPr>
                        <a:t>Yük. Tek. İhr. Milyar $</a:t>
                      </a:r>
                      <a:endParaRPr lang="tr-TR" sz="900" b="0" i="0" u="none" strike="noStrike">
                        <a:solidFill>
                          <a:srgbClr val="000000"/>
                        </a:solidFill>
                        <a:effectLst/>
                        <a:latin typeface="Calibri" panose="020F0502020204030204" pitchFamily="34" charset="0"/>
                      </a:endParaRPr>
                    </a:p>
                  </a:txBody>
                  <a:tcPr marL="9300" marR="9300" marT="9300" marB="0" anchor="b"/>
                </a:tc>
                <a:tc>
                  <a:txBody>
                    <a:bodyPr/>
                    <a:lstStyle/>
                    <a:p>
                      <a:pPr algn="l" fontAlgn="b"/>
                      <a:r>
                        <a:rPr lang="en-US" sz="900" u="none" strike="noStrike">
                          <a:effectLst/>
                        </a:rPr>
                        <a:t>Yük. Tek. Top. İhr. Or.</a:t>
                      </a:r>
                      <a:endParaRPr lang="en-US" sz="900" b="0" i="0" u="none" strike="noStrike">
                        <a:solidFill>
                          <a:srgbClr val="000000"/>
                        </a:solidFill>
                        <a:effectLst/>
                        <a:latin typeface="Calibri" panose="020F0502020204030204" pitchFamily="34" charset="0"/>
                      </a:endParaRPr>
                    </a:p>
                  </a:txBody>
                  <a:tcPr marL="9300" marR="9300" marT="9300" marB="0" anchor="b"/>
                </a:tc>
                <a:tc>
                  <a:txBody>
                    <a:bodyPr/>
                    <a:lstStyle/>
                    <a:p>
                      <a:pPr algn="l" fontAlgn="b"/>
                      <a:r>
                        <a:rPr lang="tr-TR" sz="1100" u="none" strike="noStrike">
                          <a:effectLst/>
                        </a:rPr>
                        <a:t>Patent Yer.</a:t>
                      </a:r>
                      <a:endParaRPr lang="tr-TR" sz="1100" b="0" i="0" u="none" strike="noStrike">
                        <a:solidFill>
                          <a:srgbClr val="000000"/>
                        </a:solidFill>
                        <a:effectLst/>
                        <a:latin typeface="Calibri" panose="020F0502020204030204" pitchFamily="34" charset="0"/>
                      </a:endParaRPr>
                    </a:p>
                  </a:txBody>
                  <a:tcPr marL="9300" marR="9300" marT="9300" marB="0" anchor="b"/>
                </a:tc>
                <a:tc>
                  <a:txBody>
                    <a:bodyPr/>
                    <a:lstStyle/>
                    <a:p>
                      <a:pPr algn="l" fontAlgn="b"/>
                      <a:r>
                        <a:rPr lang="tr-TR" sz="1100" u="none" strike="noStrike">
                          <a:effectLst/>
                        </a:rPr>
                        <a:t>Pat. Yab</a:t>
                      </a:r>
                      <a:endParaRPr lang="tr-TR" sz="1100" b="0" i="0" u="none" strike="noStrike">
                        <a:solidFill>
                          <a:srgbClr val="000000"/>
                        </a:solidFill>
                        <a:effectLst/>
                        <a:latin typeface="Calibri" panose="020F0502020204030204" pitchFamily="34" charset="0"/>
                      </a:endParaRPr>
                    </a:p>
                  </a:txBody>
                  <a:tcPr marL="9300" marR="9300" marT="9300" marB="0" anchor="b"/>
                </a:tc>
                <a:extLst>
                  <a:ext uri="{0D108BD9-81ED-4DB2-BD59-A6C34878D82A}">
                    <a16:rowId xmlns:a16="http://schemas.microsoft.com/office/drawing/2014/main" val="2567731267"/>
                  </a:ext>
                </a:extLst>
              </a:tr>
              <a:tr h="240722">
                <a:tc>
                  <a:txBody>
                    <a:bodyPr/>
                    <a:lstStyle/>
                    <a:p>
                      <a:pPr algn="l" rtl="0" fontAlgn="ctr"/>
                      <a:r>
                        <a:rPr lang="tr-TR" sz="1400" u="none" strike="noStrike">
                          <a:effectLst/>
                        </a:rPr>
                        <a:t>1</a:t>
                      </a:r>
                      <a:endParaRPr lang="tr-TR" sz="1400" b="1" i="0" u="none" strike="noStrike">
                        <a:solidFill>
                          <a:srgbClr val="FFFFFF"/>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CHINA</a:t>
                      </a:r>
                      <a:endParaRPr lang="tr-TR" sz="1400" b="1" i="0" u="none" strike="noStrike">
                        <a:solidFill>
                          <a:srgbClr val="FFFFFF"/>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1,177</a:t>
                      </a:r>
                      <a:endParaRPr lang="tr-TR" sz="1400" b="1" i="0" u="none" strike="noStrike">
                        <a:solidFill>
                          <a:srgbClr val="FFFFFF"/>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426,165</a:t>
                      </a:r>
                      <a:endParaRPr lang="tr-TR" sz="1400" b="1" i="0" u="none" strike="noStrike">
                        <a:solidFill>
                          <a:srgbClr val="FFFFFF"/>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2,07</a:t>
                      </a:r>
                      <a:endParaRPr lang="tr-TR" sz="1400" b="1" i="0" u="none" strike="noStrike">
                        <a:solidFill>
                          <a:srgbClr val="FFFFFF"/>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496,007</a:t>
                      </a:r>
                      <a:endParaRPr lang="tr-TR" sz="1400" b="1"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25,2</a:t>
                      </a:r>
                      <a:endParaRPr lang="tr-TR" sz="1400" b="1"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1,204,981</a:t>
                      </a:r>
                      <a:endParaRPr lang="tr-TR" sz="1400" b="1"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133,52</a:t>
                      </a:r>
                      <a:endParaRPr lang="tr-TR" sz="1400" b="1"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2450354309"/>
                  </a:ext>
                </a:extLst>
              </a:tr>
              <a:tr h="240722">
                <a:tc>
                  <a:txBody>
                    <a:bodyPr/>
                    <a:lstStyle/>
                    <a:p>
                      <a:pPr algn="l" rtl="0" fontAlgn="ctr"/>
                      <a:r>
                        <a:rPr lang="tr-TR" sz="1400" u="none" strike="noStrike">
                          <a:effectLst/>
                        </a:rPr>
                        <a:t>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USA</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4,232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408,985</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2,79</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153,187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20</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295,327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310,244</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1815718671"/>
                  </a:ext>
                </a:extLst>
              </a:tr>
              <a:tr h="251153">
                <a:tc>
                  <a:txBody>
                    <a:bodyPr/>
                    <a:lstStyle/>
                    <a:p>
                      <a:pPr algn="l" rtl="0" fontAlgn="ctr"/>
                      <a:r>
                        <a:rPr lang="tr-TR" sz="1400" u="none" strike="noStrike">
                          <a:effectLst/>
                        </a:rPr>
                        <a:t>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India</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216</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110,32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0,63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13,336</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7,1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13,199</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31858</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493125089"/>
                  </a:ext>
                </a:extLst>
              </a:tr>
              <a:tr h="240722">
                <a:tc>
                  <a:txBody>
                    <a:bodyPr/>
                    <a:lstStyle/>
                    <a:p>
                      <a:pPr algn="l" rtl="0" fontAlgn="ctr"/>
                      <a:r>
                        <a:rPr lang="tr-TR" sz="1400" u="none" strike="noStrike">
                          <a:effectLst/>
                        </a:rPr>
                        <a:t>4</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dirty="0">
                          <a:effectLst/>
                        </a:rPr>
                        <a:t>Germany</a:t>
                      </a:r>
                      <a:endParaRPr lang="tr-TR" sz="1400" b="0" i="0" u="none" strike="noStrike" dirty="0">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4,431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dirty="0">
                          <a:effectLst/>
                        </a:rPr>
                        <a:t>103,122</a:t>
                      </a:r>
                      <a:endParaRPr lang="tr-TR" sz="1400" b="0" i="0" u="none" strike="noStrike" dirty="0">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2,88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189,646</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16,9</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48,48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19,419</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3982818445"/>
                  </a:ext>
                </a:extLst>
              </a:tr>
              <a:tr h="240722">
                <a:tc>
                  <a:txBody>
                    <a:bodyPr/>
                    <a:lstStyle/>
                    <a:p>
                      <a:pPr algn="l" rtl="0" fontAlgn="ctr"/>
                      <a:r>
                        <a:rPr lang="tr-TR" sz="1400" u="none" strike="noStrike">
                          <a:effectLst/>
                        </a:rPr>
                        <a:t>5</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Un. King</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4,471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97,527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68,28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21,8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13,876</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8,183</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375547702"/>
                  </a:ext>
                </a:extLst>
              </a:tr>
              <a:tr h="240722">
                <a:tc>
                  <a:txBody>
                    <a:bodyPr/>
                    <a:lstStyle/>
                    <a:p>
                      <a:pPr algn="l" rtl="0" fontAlgn="ctr"/>
                      <a:r>
                        <a:rPr lang="tr-TR" sz="1400" u="none" strike="noStrike">
                          <a:effectLst/>
                        </a:rPr>
                        <a:t>6</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Japan</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5,231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96,536</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3,28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92,883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16,2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260,244</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58,137</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132166220"/>
                  </a:ext>
                </a:extLst>
              </a:tr>
              <a:tr h="240722">
                <a:tc>
                  <a:txBody>
                    <a:bodyPr/>
                    <a:lstStyle/>
                    <a:p>
                      <a:pPr algn="l" rtl="0" fontAlgn="ctr"/>
                      <a:r>
                        <a:rPr lang="tr-TR" sz="1400" u="none" strike="noStrike">
                          <a:effectLst/>
                        </a:rPr>
                        <a:t>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France</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4,169</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69,431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2,23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103,84</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26,7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14,206</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2,012</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1839418538"/>
                  </a:ext>
                </a:extLst>
              </a:tr>
              <a:tr h="240722">
                <a:tc>
                  <a:txBody>
                    <a:bodyPr/>
                    <a:lstStyle/>
                    <a:p>
                      <a:pPr algn="l" rtl="0" fontAlgn="ctr"/>
                      <a:r>
                        <a:rPr lang="tr-TR" sz="1400" u="none" strike="noStrike">
                          <a:effectLst/>
                        </a:rPr>
                        <a:t>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Italy</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2,018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69,125</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1,33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27,906</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7,5</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8,848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973</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960744108"/>
                  </a:ext>
                </a:extLst>
              </a:tr>
              <a:tr h="240722">
                <a:tc>
                  <a:txBody>
                    <a:bodyPr/>
                    <a:lstStyle/>
                    <a:p>
                      <a:pPr algn="l" rtl="0" fontAlgn="ctr"/>
                      <a:r>
                        <a:rPr lang="tr-TR" sz="1400" u="none" strike="noStrike">
                          <a:effectLst/>
                        </a:rPr>
                        <a:t>9</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Korea,R.</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7,087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63,063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4,23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118,365</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26,6</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163,424</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45,406</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2998536225"/>
                  </a:ext>
                </a:extLst>
              </a:tr>
              <a:tr h="240722">
                <a:tc>
                  <a:txBody>
                    <a:bodyPr/>
                    <a:lstStyle/>
                    <a:p>
                      <a:pPr algn="l" rtl="0" fontAlgn="ctr"/>
                      <a:r>
                        <a:rPr lang="tr-TR" sz="1400" u="none" strike="noStrike">
                          <a:effectLst/>
                        </a:rPr>
                        <a:t>10</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Russian</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3,131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59,134</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1,13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6,64</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10,7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26,795</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14,792</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2854692224"/>
                  </a:ext>
                </a:extLst>
              </a:tr>
              <a:tr h="240722">
                <a:tc>
                  <a:txBody>
                    <a:bodyPr/>
                    <a:lstStyle/>
                    <a:p>
                      <a:pPr algn="l" rtl="0" fontAlgn="ctr"/>
                      <a:r>
                        <a:rPr lang="tr-TR" sz="1400" u="none" strike="noStrike">
                          <a:effectLst/>
                        </a:rPr>
                        <a:t>11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Canada</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4,519</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57,356</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1,62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23,974</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12,9</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4,078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30,667</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3592677532"/>
                  </a:ext>
                </a:extLst>
              </a:tr>
              <a:tr h="240722">
                <a:tc>
                  <a:txBody>
                    <a:bodyPr/>
                    <a:lstStyle/>
                    <a:p>
                      <a:pPr algn="l" rtl="0" fontAlgn="ctr"/>
                      <a:r>
                        <a:rPr lang="tr-TR" sz="1400" u="none" strike="noStrike">
                          <a:effectLst/>
                        </a:rPr>
                        <a:t>12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Brazil</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698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53,607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1,17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9,775</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13,4</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5,2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22,81</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2508753442"/>
                  </a:ext>
                </a:extLst>
              </a:tr>
              <a:tr h="240722">
                <a:tc>
                  <a:txBody>
                    <a:bodyPr/>
                    <a:lstStyle/>
                    <a:p>
                      <a:pPr algn="l" rtl="0" fontAlgn="ctr"/>
                      <a:r>
                        <a:rPr lang="tr-TR" sz="1400" u="none" strike="noStrike">
                          <a:effectLst/>
                        </a:rPr>
                        <a:t>13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Spain</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2,655</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52,821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1,22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14,202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2,745</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177</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2722949168"/>
                  </a:ext>
                </a:extLst>
              </a:tr>
              <a:tr h="240722">
                <a:tc>
                  <a:txBody>
                    <a:bodyPr/>
                    <a:lstStyle/>
                    <a:p>
                      <a:pPr algn="l" rtl="0" fontAlgn="ctr"/>
                      <a:r>
                        <a:rPr lang="tr-TR" sz="1400" u="none" strike="noStrike">
                          <a:effectLst/>
                        </a:rPr>
                        <a:t>14</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Australia</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4,531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51,068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4,572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14,8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2,62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25,774</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178728801"/>
                  </a:ext>
                </a:extLst>
              </a:tr>
              <a:tr h="240722">
                <a:tc>
                  <a:txBody>
                    <a:bodyPr/>
                    <a:lstStyle/>
                    <a:p>
                      <a:pPr algn="l" rtl="0" fontAlgn="ctr"/>
                      <a:r>
                        <a:rPr lang="tr-TR" sz="1400" u="none" strike="noStrike">
                          <a:effectLst/>
                        </a:rPr>
                        <a:t>15</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Iran</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691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40,975</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0,33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14,93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702</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63202303"/>
                  </a:ext>
                </a:extLst>
              </a:tr>
              <a:tr h="240722">
                <a:tc>
                  <a:txBody>
                    <a:bodyPr/>
                    <a:lstStyle/>
                    <a:p>
                      <a:pPr algn="l" rtl="0" fontAlgn="ctr"/>
                      <a:r>
                        <a:rPr lang="tr-TR" sz="1400" u="none" strike="noStrike">
                          <a:effectLst/>
                        </a:rPr>
                        <a:t>16</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Turkey</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1,157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33,902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1,01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2,183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6,23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618</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2644874012"/>
                  </a:ext>
                </a:extLst>
              </a:tr>
              <a:tr h="240722">
                <a:tc>
                  <a:txBody>
                    <a:bodyPr/>
                    <a:lstStyle/>
                    <a:p>
                      <a:pPr algn="l" rtl="0" fontAlgn="ctr"/>
                      <a:r>
                        <a:rPr lang="tr-TR" sz="1400" u="none" strike="noStrike">
                          <a:effectLst/>
                        </a:rPr>
                        <a:t>17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Poland</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2,139</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32,978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13,319</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8,5</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4,261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135</a:t>
                      </a:r>
                      <a:endParaRPr lang="tr-TR" sz="1400" b="0" i="0" u="none" strike="noStrike">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2928075076"/>
                  </a:ext>
                </a:extLst>
              </a:tr>
              <a:tr h="240722">
                <a:tc>
                  <a:txBody>
                    <a:bodyPr/>
                    <a:lstStyle/>
                    <a:p>
                      <a:pPr algn="l" rtl="0" fontAlgn="ctr"/>
                      <a:r>
                        <a:rPr lang="tr-TR" sz="1400" u="none" strike="noStrike">
                          <a:effectLst/>
                        </a:rPr>
                        <a:t>18</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World</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1,277</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2,296,271</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2,23</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2,146,089</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17,9</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a:effectLst/>
                        </a:rPr>
                        <a:t>2,129,552</a:t>
                      </a:r>
                      <a:endParaRPr lang="tr-TR" sz="1400" b="0" i="0" u="none" strike="noStrike">
                        <a:solidFill>
                          <a:srgbClr val="000000"/>
                        </a:solidFill>
                        <a:effectLst/>
                        <a:latin typeface="Constantia" panose="02030602050306030303" pitchFamily="18" charset="0"/>
                      </a:endParaRPr>
                    </a:p>
                  </a:txBody>
                  <a:tcPr marL="9300" marR="9300" marT="9300" marB="0" anchor="ctr"/>
                </a:tc>
                <a:tc>
                  <a:txBody>
                    <a:bodyPr/>
                    <a:lstStyle/>
                    <a:p>
                      <a:pPr algn="l" rtl="0" fontAlgn="ctr"/>
                      <a:r>
                        <a:rPr lang="tr-TR" sz="1400" u="none" strike="noStrike" dirty="0">
                          <a:effectLst/>
                        </a:rPr>
                        <a:t>816,783</a:t>
                      </a:r>
                      <a:endParaRPr lang="tr-TR" sz="1400" b="0" i="0" u="none" strike="noStrike" dirty="0">
                        <a:solidFill>
                          <a:srgbClr val="000000"/>
                        </a:solidFill>
                        <a:effectLst/>
                        <a:latin typeface="Constantia" panose="02030602050306030303" pitchFamily="18" charset="0"/>
                      </a:endParaRPr>
                    </a:p>
                  </a:txBody>
                  <a:tcPr marL="9300" marR="9300" marT="9300" marB="0" anchor="ctr"/>
                </a:tc>
                <a:extLst>
                  <a:ext uri="{0D108BD9-81ED-4DB2-BD59-A6C34878D82A}">
                    <a16:rowId xmlns:a16="http://schemas.microsoft.com/office/drawing/2014/main" val="1166439916"/>
                  </a:ext>
                </a:extLst>
              </a:tr>
            </a:tbl>
          </a:graphicData>
        </a:graphic>
      </p:graphicFrame>
    </p:spTree>
    <p:extLst>
      <p:ext uri="{BB962C8B-B14F-4D97-AF65-F5344CB8AC3E}">
        <p14:creationId xmlns:p14="http://schemas.microsoft.com/office/powerpoint/2010/main" val="62262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0A1152-AB48-4014-B7A9-B22EA7B68BE2}"/>
              </a:ext>
            </a:extLst>
          </p:cNvPr>
          <p:cNvSpPr>
            <a:spLocks noGrp="1"/>
          </p:cNvSpPr>
          <p:nvPr>
            <p:ph type="title"/>
          </p:nvPr>
        </p:nvSpPr>
        <p:spPr/>
        <p:txBody>
          <a:bodyPr>
            <a:normAutofit/>
          </a:bodyPr>
          <a:lstStyle/>
          <a:p>
            <a:r>
              <a:rPr lang="tr-TR" sz="2800" dirty="0"/>
              <a:t>Web of </a:t>
            </a:r>
            <a:r>
              <a:rPr lang="tr-TR" sz="2800" dirty="0" err="1"/>
              <a:t>Science</a:t>
            </a:r>
            <a:r>
              <a:rPr lang="tr-TR" sz="2800" dirty="0"/>
              <a:t> ve </a:t>
            </a:r>
            <a:r>
              <a:rPr lang="tr-TR" sz="2800" dirty="0" err="1"/>
              <a:t>Scopus’da</a:t>
            </a:r>
            <a:r>
              <a:rPr lang="tr-TR" sz="2800" dirty="0"/>
              <a:t> </a:t>
            </a:r>
            <a:r>
              <a:rPr lang="tr-TR" sz="2800" dirty="0" err="1"/>
              <a:t>Dizinlenen</a:t>
            </a:r>
            <a:r>
              <a:rPr lang="tr-TR" sz="2800" dirty="0"/>
              <a:t> Dergilerin Ülkelere Göre Dağılımı</a:t>
            </a:r>
          </a:p>
        </p:txBody>
      </p:sp>
      <p:graphicFrame>
        <p:nvGraphicFramePr>
          <p:cNvPr id="4" name="İçerik Yer Tutucusu 3">
            <a:extLst>
              <a:ext uri="{FF2B5EF4-FFF2-40B4-BE49-F238E27FC236}">
                <a16:creationId xmlns:a16="http://schemas.microsoft.com/office/drawing/2014/main" id="{9EB602DF-ED0A-4F70-8762-053508D8D0B0}"/>
              </a:ext>
            </a:extLst>
          </p:cNvPr>
          <p:cNvGraphicFramePr>
            <a:graphicFrameLocks noGrp="1"/>
          </p:cNvGraphicFramePr>
          <p:nvPr>
            <p:ph idx="1"/>
          </p:nvPr>
        </p:nvGraphicFramePr>
        <p:xfrm>
          <a:off x="755576" y="1847089"/>
          <a:ext cx="4114800" cy="5010925"/>
        </p:xfrm>
        <a:graphic>
          <a:graphicData uri="http://schemas.openxmlformats.org/drawingml/2006/table">
            <a:tbl>
              <a:tblPr>
                <a:tableStyleId>{5C22544A-7EE6-4342-B048-85BDC9FD1C3A}</a:tableStyleId>
              </a:tblPr>
              <a:tblGrid>
                <a:gridCol w="546039">
                  <a:extLst>
                    <a:ext uri="{9D8B030D-6E8A-4147-A177-3AD203B41FA5}">
                      <a16:colId xmlns:a16="http://schemas.microsoft.com/office/drawing/2014/main" val="1011529147"/>
                    </a:ext>
                  </a:extLst>
                </a:gridCol>
                <a:gridCol w="1657621">
                  <a:extLst>
                    <a:ext uri="{9D8B030D-6E8A-4147-A177-3AD203B41FA5}">
                      <a16:colId xmlns:a16="http://schemas.microsoft.com/office/drawing/2014/main" val="1513577908"/>
                    </a:ext>
                  </a:extLst>
                </a:gridCol>
                <a:gridCol w="916567">
                  <a:extLst>
                    <a:ext uri="{9D8B030D-6E8A-4147-A177-3AD203B41FA5}">
                      <a16:colId xmlns:a16="http://schemas.microsoft.com/office/drawing/2014/main" val="4155055813"/>
                    </a:ext>
                  </a:extLst>
                </a:gridCol>
                <a:gridCol w="994573">
                  <a:extLst>
                    <a:ext uri="{9D8B030D-6E8A-4147-A177-3AD203B41FA5}">
                      <a16:colId xmlns:a16="http://schemas.microsoft.com/office/drawing/2014/main" val="4246636908"/>
                    </a:ext>
                  </a:extLst>
                </a:gridCol>
              </a:tblGrid>
              <a:tr h="339142">
                <a:tc gridSpan="4">
                  <a:txBody>
                    <a:bodyPr/>
                    <a:lstStyle/>
                    <a:p>
                      <a:pPr algn="ctr" fontAlgn="b"/>
                      <a:r>
                        <a:rPr lang="tr-TR" sz="900" u="none" strike="noStrike" dirty="0">
                          <a:effectLst/>
                        </a:rPr>
                        <a:t>Web of </a:t>
                      </a:r>
                      <a:r>
                        <a:rPr lang="tr-TR" sz="900" u="none" strike="noStrike" dirty="0" err="1">
                          <a:effectLst/>
                        </a:rPr>
                        <a:t>Science</a:t>
                      </a:r>
                      <a:br>
                        <a:rPr lang="tr-TR" sz="900" u="none" strike="noStrike" dirty="0">
                          <a:effectLst/>
                        </a:rPr>
                      </a:br>
                      <a:endParaRPr lang="tr-TR" sz="900" b="0" i="0" u="none" strike="noStrike" dirty="0">
                        <a:solidFill>
                          <a:srgbClr val="000000"/>
                        </a:solidFill>
                        <a:effectLst/>
                        <a:latin typeface="Calibri" panose="020F0502020204030204" pitchFamily="34" charset="0"/>
                      </a:endParaRPr>
                    </a:p>
                  </a:txBody>
                  <a:tcPr marL="8220" marR="8220" marT="8220" marB="0" anchor="b"/>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693894"/>
                  </a:ext>
                </a:extLst>
              </a:tr>
              <a:tr h="219225">
                <a:tc>
                  <a:txBody>
                    <a:bodyPr/>
                    <a:lstStyle/>
                    <a:p>
                      <a:pPr algn="l" rtl="0" fontAlgn="ctr"/>
                      <a:r>
                        <a:rPr lang="tr-TR" sz="1200" u="none" strike="noStrike">
                          <a:effectLst/>
                        </a:rPr>
                        <a:t>1</a:t>
                      </a:r>
                      <a:endParaRPr lang="tr-TR" sz="1200" b="1" i="0" u="none" strike="noStrike">
                        <a:solidFill>
                          <a:srgbClr val="FFFFFF"/>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USA</a:t>
                      </a:r>
                      <a:endParaRPr lang="tr-TR" sz="800" b="0" i="0" u="none" strike="noStrike">
                        <a:solidFill>
                          <a:srgbClr val="FFFFFF"/>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4342</a:t>
                      </a:r>
                      <a:endParaRPr lang="tr-TR" sz="1200" b="1" i="0" u="none" strike="noStrike">
                        <a:solidFill>
                          <a:srgbClr val="FFFFFF"/>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37,70%</a:t>
                      </a:r>
                      <a:endParaRPr lang="tr-TR" sz="1200" b="1" i="0" u="none" strike="noStrike">
                        <a:solidFill>
                          <a:srgbClr val="FFFFFF"/>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2348454853"/>
                  </a:ext>
                </a:extLst>
              </a:tr>
              <a:tr h="219225">
                <a:tc>
                  <a:txBody>
                    <a:bodyPr/>
                    <a:lstStyle/>
                    <a:p>
                      <a:pPr algn="l" rtl="0" fontAlgn="ctr"/>
                      <a:r>
                        <a:rPr lang="tr-TR" sz="1200" u="none" strike="noStrike">
                          <a:effectLst/>
                        </a:rPr>
                        <a:t>2</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ENGLAND</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2923</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25,40%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2194220862"/>
                  </a:ext>
                </a:extLst>
              </a:tr>
              <a:tr h="219225">
                <a:tc>
                  <a:txBody>
                    <a:bodyPr/>
                    <a:lstStyle/>
                    <a:p>
                      <a:pPr algn="l" rtl="0" fontAlgn="ctr"/>
                      <a:r>
                        <a:rPr lang="tr-TR" sz="1200" u="none" strike="noStrike">
                          <a:effectLst/>
                        </a:rPr>
                        <a:t>3</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NETHERLANDS</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951</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8,20%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2903734698"/>
                  </a:ext>
                </a:extLst>
              </a:tr>
              <a:tr h="219225">
                <a:tc>
                  <a:txBody>
                    <a:bodyPr/>
                    <a:lstStyle/>
                    <a:p>
                      <a:pPr algn="l" rtl="0" fontAlgn="ctr"/>
                      <a:r>
                        <a:rPr lang="tr-TR" sz="1200" u="none" strike="noStrike">
                          <a:effectLst/>
                        </a:rPr>
                        <a:t>4</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GERMANY</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741</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6,40%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383977248"/>
                  </a:ext>
                </a:extLst>
              </a:tr>
              <a:tr h="219225">
                <a:tc>
                  <a:txBody>
                    <a:bodyPr/>
                    <a:lstStyle/>
                    <a:p>
                      <a:pPr algn="l" rtl="0" fontAlgn="ctr"/>
                      <a:r>
                        <a:rPr lang="tr-TR" sz="1200" u="none" strike="noStrike">
                          <a:effectLst/>
                        </a:rPr>
                        <a:t>5</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JAPAN</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250</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2,20%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814819672"/>
                  </a:ext>
                </a:extLst>
              </a:tr>
              <a:tr h="219225">
                <a:tc>
                  <a:txBody>
                    <a:bodyPr/>
                    <a:lstStyle/>
                    <a:p>
                      <a:pPr algn="l" rtl="0" fontAlgn="ctr"/>
                      <a:r>
                        <a:rPr lang="tr-TR" sz="1200" u="none" strike="noStrike">
                          <a:effectLst/>
                        </a:rPr>
                        <a:t>6</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CHINA</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203</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1,80%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1696576671"/>
                  </a:ext>
                </a:extLst>
              </a:tr>
              <a:tr h="219225">
                <a:tc>
                  <a:txBody>
                    <a:bodyPr/>
                    <a:lstStyle/>
                    <a:p>
                      <a:pPr algn="l" rtl="0" fontAlgn="ctr"/>
                      <a:r>
                        <a:rPr lang="tr-TR" sz="1200" u="none" strike="noStrike">
                          <a:effectLst/>
                        </a:rPr>
                        <a:t>7</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FRANCE</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201</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dirty="0">
                          <a:effectLst/>
                        </a:rPr>
                        <a:t>1,70%</a:t>
                      </a:r>
                      <a:endParaRPr lang="tr-TR" sz="1200" b="0" i="0" u="none" strike="noStrike" dirty="0">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3032027815"/>
                  </a:ext>
                </a:extLst>
              </a:tr>
              <a:tr h="219225">
                <a:tc>
                  <a:txBody>
                    <a:bodyPr/>
                    <a:lstStyle/>
                    <a:p>
                      <a:pPr algn="l" rtl="0" fontAlgn="ctr"/>
                      <a:r>
                        <a:rPr lang="tr-TR" sz="1200" u="none" strike="noStrike">
                          <a:effectLst/>
                        </a:rPr>
                        <a:t>8</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AUSTRALIA</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175</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1,50%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3425564316"/>
                  </a:ext>
                </a:extLst>
              </a:tr>
              <a:tr h="219225">
                <a:tc>
                  <a:txBody>
                    <a:bodyPr/>
                    <a:lstStyle/>
                    <a:p>
                      <a:pPr algn="l" rtl="0" fontAlgn="ctr"/>
                      <a:r>
                        <a:rPr lang="tr-TR" sz="1200" u="none" strike="noStrike">
                          <a:effectLst/>
                        </a:rPr>
                        <a:t>9</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RUSSIA</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154</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1,30%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2760080441"/>
                  </a:ext>
                </a:extLst>
              </a:tr>
              <a:tr h="219225">
                <a:tc>
                  <a:txBody>
                    <a:bodyPr/>
                    <a:lstStyle/>
                    <a:p>
                      <a:pPr algn="l" rtl="0" fontAlgn="ctr"/>
                      <a:r>
                        <a:rPr lang="tr-TR" sz="1200" u="none" strike="noStrike">
                          <a:effectLst/>
                        </a:rPr>
                        <a:t>10</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POLAND</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142</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1,20%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1561564282"/>
                  </a:ext>
                </a:extLst>
              </a:tr>
              <a:tr h="219225">
                <a:tc>
                  <a:txBody>
                    <a:bodyPr/>
                    <a:lstStyle/>
                    <a:p>
                      <a:pPr algn="l" rtl="0" fontAlgn="ctr"/>
                      <a:r>
                        <a:rPr lang="tr-TR" sz="1200" u="none" strike="noStrike">
                          <a:effectLst/>
                        </a:rPr>
                        <a:t>11</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CANADA</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132</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1,10%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3831665197"/>
                  </a:ext>
                </a:extLst>
              </a:tr>
              <a:tr h="219225">
                <a:tc>
                  <a:txBody>
                    <a:bodyPr/>
                    <a:lstStyle/>
                    <a:p>
                      <a:pPr algn="l" rtl="0" fontAlgn="ctr"/>
                      <a:r>
                        <a:rPr lang="tr-TR" sz="1200" u="none" strike="noStrike">
                          <a:effectLst/>
                        </a:rPr>
                        <a:t>12</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BRAZIL</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130</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1,10%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2112138915"/>
                  </a:ext>
                </a:extLst>
              </a:tr>
              <a:tr h="219225">
                <a:tc>
                  <a:txBody>
                    <a:bodyPr/>
                    <a:lstStyle/>
                    <a:p>
                      <a:pPr algn="l" rtl="0" fontAlgn="ctr"/>
                      <a:r>
                        <a:rPr lang="tr-TR" sz="1200" u="none" strike="noStrike">
                          <a:effectLst/>
                        </a:rPr>
                        <a:t>13</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SOUTH  KOREA</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129</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1,10%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385692941"/>
                  </a:ext>
                </a:extLst>
              </a:tr>
              <a:tr h="219225">
                <a:tc>
                  <a:txBody>
                    <a:bodyPr/>
                    <a:lstStyle/>
                    <a:p>
                      <a:pPr algn="l" rtl="0" fontAlgn="ctr"/>
                      <a:r>
                        <a:rPr lang="tr-TR" sz="1200" u="none" strike="noStrike">
                          <a:effectLst/>
                        </a:rPr>
                        <a:t>14</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ITALY</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126</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1779809254"/>
                  </a:ext>
                </a:extLst>
              </a:tr>
              <a:tr h="219225">
                <a:tc>
                  <a:txBody>
                    <a:bodyPr/>
                    <a:lstStyle/>
                    <a:p>
                      <a:pPr algn="l" rtl="0" fontAlgn="ctr"/>
                      <a:r>
                        <a:rPr lang="tr-TR" sz="1200" u="none" strike="noStrike">
                          <a:effectLst/>
                        </a:rPr>
                        <a:t>15</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SPAIN</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125</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3267482624"/>
                  </a:ext>
                </a:extLst>
              </a:tr>
              <a:tr h="219225">
                <a:tc>
                  <a:txBody>
                    <a:bodyPr/>
                    <a:lstStyle/>
                    <a:p>
                      <a:pPr algn="l" rtl="0" fontAlgn="ctr"/>
                      <a:r>
                        <a:rPr lang="tr-TR" sz="1200" u="none" strike="noStrike">
                          <a:effectLst/>
                        </a:rPr>
                        <a:t>16</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INDIA</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104</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0,90%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1608520358"/>
                  </a:ext>
                </a:extLst>
              </a:tr>
              <a:tr h="219225">
                <a:tc>
                  <a:txBody>
                    <a:bodyPr/>
                    <a:lstStyle/>
                    <a:p>
                      <a:pPr algn="l" rtl="0" fontAlgn="ctr"/>
                      <a:r>
                        <a:rPr lang="tr-TR" sz="1200" u="none" strike="noStrike">
                          <a:effectLst/>
                        </a:rPr>
                        <a:t>17</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DENMARK</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71</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0,60%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1778262139"/>
                  </a:ext>
                </a:extLst>
              </a:tr>
              <a:tr h="219225">
                <a:tc>
                  <a:txBody>
                    <a:bodyPr/>
                    <a:lstStyle/>
                    <a:p>
                      <a:pPr algn="l" rtl="0" fontAlgn="ctr"/>
                      <a:r>
                        <a:rPr lang="tr-TR" sz="1200" u="none" strike="noStrike">
                          <a:effectLst/>
                        </a:rPr>
                        <a:t>18</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SINGAPORE</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61</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5%</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1129623484"/>
                  </a:ext>
                </a:extLst>
              </a:tr>
              <a:tr h="219225">
                <a:tc>
                  <a:txBody>
                    <a:bodyPr/>
                    <a:lstStyle/>
                    <a:p>
                      <a:pPr algn="l" rtl="0" fontAlgn="ctr"/>
                      <a:r>
                        <a:rPr lang="tr-TR" sz="1200" u="none" strike="noStrike">
                          <a:effectLst/>
                        </a:rPr>
                        <a:t>19</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TURKEY</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60</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0,50%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4028141847"/>
                  </a:ext>
                </a:extLst>
              </a:tr>
              <a:tr h="219225">
                <a:tc>
                  <a:txBody>
                    <a:bodyPr/>
                    <a:lstStyle/>
                    <a:p>
                      <a:pPr algn="l" rtl="0" fontAlgn="ctr"/>
                      <a:r>
                        <a:rPr lang="tr-TR" sz="1200" u="none" strike="noStrike">
                          <a:effectLst/>
                        </a:rPr>
                        <a:t>23</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800" u="none" strike="noStrike">
                          <a:effectLst/>
                        </a:rPr>
                        <a:t>IRAN</a:t>
                      </a:r>
                      <a:endParaRPr lang="tr-TR" sz="8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42</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0,30%</a:t>
                      </a:r>
                      <a:endParaRPr lang="tr-TR" sz="1200" b="0" i="0" u="none" strike="noStrike">
                        <a:solidFill>
                          <a:srgbClr val="000000"/>
                        </a:solidFill>
                        <a:effectLst/>
                        <a:latin typeface="Constantia" panose="02030602050306030303" pitchFamily="18" charset="0"/>
                      </a:endParaRPr>
                    </a:p>
                  </a:txBody>
                  <a:tcPr marL="8220" marR="8220" marT="8220" marB="0" anchor="ctr"/>
                </a:tc>
                <a:extLst>
                  <a:ext uri="{0D108BD9-81ED-4DB2-BD59-A6C34878D82A}">
                    <a16:rowId xmlns:a16="http://schemas.microsoft.com/office/drawing/2014/main" val="4214371769"/>
                  </a:ext>
                </a:extLst>
              </a:tr>
              <a:tr h="287283">
                <a:tc>
                  <a:txBody>
                    <a:bodyPr/>
                    <a:lstStyle/>
                    <a:p>
                      <a:pPr algn="l" rtl="0" fontAlgn="ctr"/>
                      <a:r>
                        <a:rPr lang="tr-TR" sz="1200" u="none" strike="noStrike">
                          <a:effectLst/>
                        </a:rPr>
                        <a:t> </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TOPLAM</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rtl="0" fontAlgn="ctr"/>
                      <a:r>
                        <a:rPr lang="tr-TR" sz="1200" u="none" strike="noStrike">
                          <a:effectLst/>
                        </a:rPr>
                        <a:t>11523</a:t>
                      </a:r>
                      <a:endParaRPr lang="tr-TR" sz="1200" b="0" i="0" u="none" strike="noStrike">
                        <a:solidFill>
                          <a:srgbClr val="000000"/>
                        </a:solidFill>
                        <a:effectLst/>
                        <a:latin typeface="Constantia" panose="02030602050306030303" pitchFamily="18" charset="0"/>
                      </a:endParaRPr>
                    </a:p>
                  </a:txBody>
                  <a:tcPr marL="8220" marR="8220" marT="8220" marB="0" anchor="ctr"/>
                </a:tc>
                <a:tc>
                  <a:txBody>
                    <a:bodyPr/>
                    <a:lstStyle/>
                    <a:p>
                      <a:pPr algn="l" fontAlgn="t"/>
                      <a:r>
                        <a:rPr lang="tr-TR" sz="1600" u="none" strike="noStrike" dirty="0">
                          <a:effectLst/>
                        </a:rPr>
                        <a:t> </a:t>
                      </a:r>
                      <a:endParaRPr lang="tr-TR" sz="1600" b="0" i="0" u="none" strike="noStrike" dirty="0">
                        <a:solidFill>
                          <a:srgbClr val="000000"/>
                        </a:solidFill>
                        <a:effectLst/>
                        <a:latin typeface="Arial" panose="020B0604020202020204" pitchFamily="34" charset="0"/>
                      </a:endParaRPr>
                    </a:p>
                  </a:txBody>
                  <a:tcPr marL="8220" marR="8220" marT="8220" marB="0"/>
                </a:tc>
                <a:extLst>
                  <a:ext uri="{0D108BD9-81ED-4DB2-BD59-A6C34878D82A}">
                    <a16:rowId xmlns:a16="http://schemas.microsoft.com/office/drawing/2014/main" val="739811631"/>
                  </a:ext>
                </a:extLst>
              </a:tr>
            </a:tbl>
          </a:graphicData>
        </a:graphic>
      </p:graphicFrame>
      <p:graphicFrame>
        <p:nvGraphicFramePr>
          <p:cNvPr id="5" name="Tablo 4">
            <a:extLst>
              <a:ext uri="{FF2B5EF4-FFF2-40B4-BE49-F238E27FC236}">
                <a16:creationId xmlns:a16="http://schemas.microsoft.com/office/drawing/2014/main" id="{69F19E54-BCDF-4370-BC20-F9CC738C4ED8}"/>
              </a:ext>
            </a:extLst>
          </p:cNvPr>
          <p:cNvGraphicFramePr>
            <a:graphicFrameLocks noGrp="1"/>
          </p:cNvGraphicFramePr>
          <p:nvPr/>
        </p:nvGraphicFramePr>
        <p:xfrm>
          <a:off x="4572000" y="1877891"/>
          <a:ext cx="4114800" cy="4980111"/>
        </p:xfrm>
        <a:graphic>
          <a:graphicData uri="http://schemas.openxmlformats.org/drawingml/2006/table">
            <a:tbl>
              <a:tblPr>
                <a:tableStyleId>{5C22544A-7EE6-4342-B048-85BDC9FD1C3A}</a:tableStyleId>
              </a:tblPr>
              <a:tblGrid>
                <a:gridCol w="546040">
                  <a:extLst>
                    <a:ext uri="{9D8B030D-6E8A-4147-A177-3AD203B41FA5}">
                      <a16:colId xmlns:a16="http://schemas.microsoft.com/office/drawing/2014/main" val="3112050470"/>
                    </a:ext>
                  </a:extLst>
                </a:gridCol>
                <a:gridCol w="1657620">
                  <a:extLst>
                    <a:ext uri="{9D8B030D-6E8A-4147-A177-3AD203B41FA5}">
                      <a16:colId xmlns:a16="http://schemas.microsoft.com/office/drawing/2014/main" val="4038035323"/>
                    </a:ext>
                  </a:extLst>
                </a:gridCol>
                <a:gridCol w="916568">
                  <a:extLst>
                    <a:ext uri="{9D8B030D-6E8A-4147-A177-3AD203B41FA5}">
                      <a16:colId xmlns:a16="http://schemas.microsoft.com/office/drawing/2014/main" val="951365346"/>
                    </a:ext>
                  </a:extLst>
                </a:gridCol>
                <a:gridCol w="994572">
                  <a:extLst>
                    <a:ext uri="{9D8B030D-6E8A-4147-A177-3AD203B41FA5}">
                      <a16:colId xmlns:a16="http://schemas.microsoft.com/office/drawing/2014/main" val="571746495"/>
                    </a:ext>
                  </a:extLst>
                </a:gridCol>
              </a:tblGrid>
              <a:tr h="358402">
                <a:tc gridSpan="4">
                  <a:txBody>
                    <a:bodyPr/>
                    <a:lstStyle/>
                    <a:p>
                      <a:pPr algn="ctr" fontAlgn="b"/>
                      <a:r>
                        <a:rPr lang="tr-TR" sz="1000" u="none" strike="noStrike" dirty="0" err="1">
                          <a:effectLst/>
                        </a:rPr>
                        <a:t>scopus</a:t>
                      </a:r>
                      <a:r>
                        <a:rPr lang="tr-TR" sz="1000" u="none" strike="noStrike" dirty="0">
                          <a:effectLst/>
                        </a:rPr>
                        <a:t> </a:t>
                      </a:r>
                      <a:br>
                        <a:rPr lang="tr-TR" sz="1000" u="none" strike="noStrike" dirty="0">
                          <a:effectLst/>
                        </a:rPr>
                      </a:br>
                      <a:endParaRPr lang="tr-TR" sz="1000" b="0" i="0" u="none" strike="noStrike" dirty="0">
                        <a:solidFill>
                          <a:srgbClr val="000000"/>
                        </a:solidFill>
                        <a:effectLst/>
                        <a:latin typeface="Calibri" panose="020F0502020204030204" pitchFamily="34" charset="0"/>
                      </a:endParaRPr>
                    </a:p>
                  </a:txBody>
                  <a:tcPr marL="8727" marR="8727" marT="8727" marB="0" anchor="b"/>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7353905"/>
                  </a:ext>
                </a:extLst>
              </a:tr>
              <a:tr h="210553">
                <a:tc>
                  <a:txBody>
                    <a:bodyPr/>
                    <a:lstStyle/>
                    <a:p>
                      <a:pPr algn="l" rtl="0" fontAlgn="ctr"/>
                      <a:r>
                        <a:rPr lang="tr-TR" sz="1100" u="none" strike="noStrike">
                          <a:effectLst/>
                        </a:rPr>
                        <a:t>1</a:t>
                      </a:r>
                      <a:endParaRPr lang="tr-TR" sz="1100" b="1" i="0" u="none" strike="noStrike">
                        <a:solidFill>
                          <a:srgbClr val="FFFFFF"/>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10363</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27,60%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81396340"/>
                  </a:ext>
                </a:extLst>
              </a:tr>
              <a:tr h="210553">
                <a:tc>
                  <a:txBody>
                    <a:bodyPr/>
                    <a:lstStyle/>
                    <a:p>
                      <a:pPr algn="l" rtl="0" fontAlgn="ctr"/>
                      <a:r>
                        <a:rPr lang="tr-TR" sz="1100" u="none" strike="noStrike">
                          <a:effectLst/>
                        </a:rPr>
                        <a:t>2</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ENGLAND</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7714</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20,50%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4053778081"/>
                  </a:ext>
                </a:extLst>
              </a:tr>
              <a:tr h="210553">
                <a:tc>
                  <a:txBody>
                    <a:bodyPr/>
                    <a:lstStyle/>
                    <a:p>
                      <a:pPr algn="l" rtl="0" fontAlgn="ctr"/>
                      <a:r>
                        <a:rPr lang="tr-TR" sz="1100" u="none" strike="noStrike">
                          <a:effectLst/>
                        </a:rPr>
                        <a:t>3</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NETHERLANDS</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3246</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8,60%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218883490"/>
                  </a:ext>
                </a:extLst>
              </a:tr>
              <a:tr h="210553">
                <a:tc>
                  <a:txBody>
                    <a:bodyPr/>
                    <a:lstStyle/>
                    <a:p>
                      <a:pPr algn="l" rtl="0" fontAlgn="ctr"/>
                      <a:r>
                        <a:rPr lang="tr-TR" sz="1100" u="none" strike="noStrike">
                          <a:effectLst/>
                        </a:rPr>
                        <a:t>4</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GERMANY</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2842</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7,60%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637483150"/>
                  </a:ext>
                </a:extLst>
              </a:tr>
              <a:tr h="210553">
                <a:tc>
                  <a:txBody>
                    <a:bodyPr/>
                    <a:lstStyle/>
                    <a:p>
                      <a:pPr algn="l" rtl="0" fontAlgn="ctr"/>
                      <a:r>
                        <a:rPr lang="tr-TR" sz="1100" u="none" strike="noStrike">
                          <a:effectLst/>
                        </a:rPr>
                        <a:t>5</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JAPAN</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763</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2%</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725882778"/>
                  </a:ext>
                </a:extLst>
              </a:tr>
              <a:tr h="210553">
                <a:tc>
                  <a:txBody>
                    <a:bodyPr/>
                    <a:lstStyle/>
                    <a:p>
                      <a:pPr algn="l" rtl="0" fontAlgn="ctr"/>
                      <a:r>
                        <a:rPr lang="tr-TR" sz="1100" u="none" strike="noStrike">
                          <a:effectLst/>
                        </a:rPr>
                        <a:t>6</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CHINA</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839</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2%</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2327986925"/>
                  </a:ext>
                </a:extLst>
              </a:tr>
              <a:tr h="210553">
                <a:tc>
                  <a:txBody>
                    <a:bodyPr/>
                    <a:lstStyle/>
                    <a:p>
                      <a:pPr algn="l" rtl="0" fontAlgn="ctr"/>
                      <a:r>
                        <a:rPr lang="tr-TR" sz="1100" u="none" strike="noStrike">
                          <a:effectLst/>
                        </a:rPr>
                        <a:t>7</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FRANCE</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1057</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3%</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400043770"/>
                  </a:ext>
                </a:extLst>
              </a:tr>
              <a:tr h="210553">
                <a:tc>
                  <a:txBody>
                    <a:bodyPr/>
                    <a:lstStyle/>
                    <a:p>
                      <a:pPr algn="l" rtl="0" fontAlgn="ctr"/>
                      <a:r>
                        <a:rPr lang="tr-TR" sz="1100" u="none" strike="noStrike">
                          <a:effectLst/>
                        </a:rPr>
                        <a:t>8</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AUSTRALIA</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377</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1%</a:t>
                      </a:r>
                      <a:endParaRPr lang="tr-TR" sz="1000" b="1" i="0" u="none" strike="noStrike">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3752274241"/>
                  </a:ext>
                </a:extLst>
              </a:tr>
              <a:tr h="210553">
                <a:tc>
                  <a:txBody>
                    <a:bodyPr/>
                    <a:lstStyle/>
                    <a:p>
                      <a:pPr algn="l" rtl="0" fontAlgn="ctr"/>
                      <a:r>
                        <a:rPr lang="tr-TR" sz="1100" u="none" strike="noStrike">
                          <a:effectLst/>
                        </a:rPr>
                        <a:t>9</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SWITZERLAND</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942</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2,50%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4009466106"/>
                  </a:ext>
                </a:extLst>
              </a:tr>
              <a:tr h="210553">
                <a:tc>
                  <a:txBody>
                    <a:bodyPr/>
                    <a:lstStyle/>
                    <a:p>
                      <a:pPr algn="l" rtl="0" fontAlgn="ctr"/>
                      <a:r>
                        <a:rPr lang="tr-TR" sz="1100" u="none" strike="noStrike">
                          <a:effectLst/>
                        </a:rPr>
                        <a:t>10</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RUSSIA</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532</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1,40%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1828472266"/>
                  </a:ext>
                </a:extLst>
              </a:tr>
              <a:tr h="210553">
                <a:tc>
                  <a:txBody>
                    <a:bodyPr/>
                    <a:lstStyle/>
                    <a:p>
                      <a:pPr algn="l" rtl="0" fontAlgn="ctr"/>
                      <a:r>
                        <a:rPr lang="tr-TR" sz="1100" u="none" strike="noStrike">
                          <a:effectLst/>
                        </a:rPr>
                        <a:t>11</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POLAND</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470</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1,30%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3563636038"/>
                  </a:ext>
                </a:extLst>
              </a:tr>
              <a:tr h="210553">
                <a:tc>
                  <a:txBody>
                    <a:bodyPr/>
                    <a:lstStyle/>
                    <a:p>
                      <a:pPr algn="l" rtl="0" fontAlgn="ctr"/>
                      <a:r>
                        <a:rPr lang="tr-TR" sz="1100" u="none" strike="noStrike">
                          <a:effectLst/>
                        </a:rPr>
                        <a:t>12</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CANADA</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538</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1,40%</a:t>
                      </a:r>
                      <a:endParaRPr lang="tr-TR" sz="1000" b="1" i="0" u="none" strike="noStrike">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1477811850"/>
                  </a:ext>
                </a:extLst>
              </a:tr>
              <a:tr h="210553">
                <a:tc>
                  <a:txBody>
                    <a:bodyPr/>
                    <a:lstStyle/>
                    <a:p>
                      <a:pPr algn="l" rtl="0" fontAlgn="ctr"/>
                      <a:r>
                        <a:rPr lang="tr-TR" sz="1100" u="none" strike="noStrike">
                          <a:effectLst/>
                        </a:rPr>
                        <a:t>13</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BRAZIL</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452</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1,30%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357100080"/>
                  </a:ext>
                </a:extLst>
              </a:tr>
              <a:tr h="210553">
                <a:tc>
                  <a:txBody>
                    <a:bodyPr/>
                    <a:lstStyle/>
                    <a:p>
                      <a:pPr algn="l" rtl="0" fontAlgn="ctr"/>
                      <a:r>
                        <a:rPr lang="tr-TR" sz="1100" u="none" strike="noStrike">
                          <a:effectLst/>
                        </a:rPr>
                        <a:t>14</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SOUTH  KOREA</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272</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0,70%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2150786182"/>
                  </a:ext>
                </a:extLst>
              </a:tr>
              <a:tr h="210553">
                <a:tc>
                  <a:txBody>
                    <a:bodyPr/>
                    <a:lstStyle/>
                    <a:p>
                      <a:pPr algn="l" rtl="0" fontAlgn="ctr"/>
                      <a:r>
                        <a:rPr lang="tr-TR" sz="1100" u="none" strike="noStrike">
                          <a:effectLst/>
                        </a:rPr>
                        <a:t>15</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ITALY</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884</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2,60%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2640686667"/>
                  </a:ext>
                </a:extLst>
              </a:tr>
              <a:tr h="210553">
                <a:tc>
                  <a:txBody>
                    <a:bodyPr/>
                    <a:lstStyle/>
                    <a:p>
                      <a:pPr algn="l" rtl="0" fontAlgn="ctr"/>
                      <a:r>
                        <a:rPr lang="tr-TR" sz="1100" u="none" strike="noStrike">
                          <a:effectLst/>
                        </a:rPr>
                        <a:t>16</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SPAIN</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722</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1,90%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3047673453"/>
                  </a:ext>
                </a:extLst>
              </a:tr>
              <a:tr h="210553">
                <a:tc>
                  <a:txBody>
                    <a:bodyPr/>
                    <a:lstStyle/>
                    <a:p>
                      <a:pPr algn="l" rtl="0" fontAlgn="ctr"/>
                      <a:r>
                        <a:rPr lang="tr-TR" sz="1100" u="none" strike="noStrike">
                          <a:effectLst/>
                        </a:rPr>
                        <a:t>17</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INDIA</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638</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1,70%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655954239"/>
                  </a:ext>
                </a:extLst>
              </a:tr>
              <a:tr h="210553">
                <a:tc>
                  <a:txBody>
                    <a:bodyPr/>
                    <a:lstStyle/>
                    <a:p>
                      <a:pPr algn="l" rtl="0" fontAlgn="ctr"/>
                      <a:r>
                        <a:rPr lang="tr-TR" sz="1100" u="none" strike="noStrike">
                          <a:effectLst/>
                        </a:rPr>
                        <a:t>18</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DENMARK</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114</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0,30%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3477773861"/>
                  </a:ext>
                </a:extLst>
              </a:tr>
              <a:tr h="210553">
                <a:tc>
                  <a:txBody>
                    <a:bodyPr/>
                    <a:lstStyle/>
                    <a:p>
                      <a:pPr algn="l" rtl="0" fontAlgn="ctr"/>
                      <a:r>
                        <a:rPr lang="tr-TR" sz="1100" u="none" strike="noStrike">
                          <a:effectLst/>
                        </a:rPr>
                        <a:t>19</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SINGAPORE</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160</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0,40%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4039388634"/>
                  </a:ext>
                </a:extLst>
              </a:tr>
              <a:tr h="210553">
                <a:tc>
                  <a:txBody>
                    <a:bodyPr/>
                    <a:lstStyle/>
                    <a:p>
                      <a:pPr algn="l" rtl="0" fontAlgn="ctr"/>
                      <a:r>
                        <a:rPr lang="tr-TR" sz="1100" u="none" strike="noStrike">
                          <a:effectLst/>
                        </a:rPr>
                        <a:t>20</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TURKEY</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253</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0,70%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889289627"/>
                  </a:ext>
                </a:extLst>
              </a:tr>
              <a:tr h="210553">
                <a:tc>
                  <a:txBody>
                    <a:bodyPr/>
                    <a:lstStyle/>
                    <a:p>
                      <a:pPr algn="l" rtl="0" fontAlgn="ctr"/>
                      <a:r>
                        <a:rPr lang="tr-TR" sz="1100" u="none" strike="noStrike">
                          <a:effectLst/>
                        </a:rPr>
                        <a:t>21</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IRAN</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172</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dirty="0">
                          <a:effectLst/>
                        </a:rPr>
                        <a:t>0,40%</a:t>
                      </a:r>
                      <a:endParaRPr lang="tr-TR" sz="1000" b="1" i="0" u="none" strike="noStrike" dirty="0">
                        <a:solidFill>
                          <a:srgbClr val="000000"/>
                        </a:solidFill>
                        <a:effectLst/>
                        <a:latin typeface="Constantia" panose="02030602050306030303" pitchFamily="18" charset="0"/>
                      </a:endParaRPr>
                    </a:p>
                  </a:txBody>
                  <a:tcPr marL="8727" marR="8727" marT="8727" marB="0" anchor="ctr"/>
                </a:tc>
                <a:extLst>
                  <a:ext uri="{0D108BD9-81ED-4DB2-BD59-A6C34878D82A}">
                    <a16:rowId xmlns:a16="http://schemas.microsoft.com/office/drawing/2014/main" val="2358425980"/>
                  </a:ext>
                </a:extLst>
              </a:tr>
              <a:tr h="200096">
                <a:tc>
                  <a:txBody>
                    <a:bodyPr/>
                    <a:lstStyle/>
                    <a:p>
                      <a:pPr algn="l" rtl="0" fontAlgn="ctr"/>
                      <a:r>
                        <a:rPr lang="tr-TR" sz="1100" u="none" strike="noStrike">
                          <a:effectLst/>
                        </a:rPr>
                        <a:t> </a:t>
                      </a:r>
                      <a:endParaRPr lang="tr-TR" sz="11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TOPLAM</a:t>
                      </a:r>
                      <a:endParaRPr lang="tr-TR" sz="1000" b="0" i="0" u="none" strike="noStrike">
                        <a:solidFill>
                          <a:srgbClr val="000000"/>
                        </a:solidFill>
                        <a:effectLst/>
                        <a:latin typeface="Constantia" panose="02030602050306030303" pitchFamily="18" charset="0"/>
                      </a:endParaRPr>
                    </a:p>
                  </a:txBody>
                  <a:tcPr marL="8727" marR="8727" marT="8727" marB="0" anchor="ctr"/>
                </a:tc>
                <a:tc>
                  <a:txBody>
                    <a:bodyPr/>
                    <a:lstStyle/>
                    <a:p>
                      <a:pPr algn="l" rtl="0" fontAlgn="ctr"/>
                      <a:r>
                        <a:rPr lang="tr-TR" sz="1000" u="none" strike="noStrike">
                          <a:effectLst/>
                        </a:rPr>
                        <a:t>37535</a:t>
                      </a:r>
                      <a:endParaRPr lang="tr-TR" sz="1000" b="1" i="0" u="none" strike="noStrike">
                        <a:solidFill>
                          <a:srgbClr val="000000"/>
                        </a:solidFill>
                        <a:effectLst/>
                        <a:latin typeface="Constantia" panose="02030602050306030303" pitchFamily="18" charset="0"/>
                      </a:endParaRPr>
                    </a:p>
                  </a:txBody>
                  <a:tcPr marL="8727" marR="8727" marT="8727" marB="0" anchor="ctr"/>
                </a:tc>
                <a:tc>
                  <a:txBody>
                    <a:bodyPr/>
                    <a:lstStyle/>
                    <a:p>
                      <a:pPr algn="l" fontAlgn="t"/>
                      <a:r>
                        <a:rPr lang="tr-TR" sz="1000" u="none" strike="noStrike" dirty="0">
                          <a:effectLst/>
                        </a:rPr>
                        <a:t> </a:t>
                      </a:r>
                      <a:endParaRPr lang="tr-TR" sz="1000" b="0" i="0" u="none" strike="noStrike" dirty="0">
                        <a:solidFill>
                          <a:srgbClr val="000000"/>
                        </a:solidFill>
                        <a:effectLst/>
                        <a:latin typeface="Arial" panose="020B0604020202020204" pitchFamily="34" charset="0"/>
                      </a:endParaRPr>
                    </a:p>
                  </a:txBody>
                  <a:tcPr marL="8727" marR="8727" marT="8727" marB="0"/>
                </a:tc>
                <a:extLst>
                  <a:ext uri="{0D108BD9-81ED-4DB2-BD59-A6C34878D82A}">
                    <a16:rowId xmlns:a16="http://schemas.microsoft.com/office/drawing/2014/main" val="2585820065"/>
                  </a:ext>
                </a:extLst>
              </a:tr>
            </a:tbl>
          </a:graphicData>
        </a:graphic>
      </p:graphicFrame>
    </p:spTree>
    <p:extLst>
      <p:ext uri="{BB962C8B-B14F-4D97-AF65-F5344CB8AC3E}">
        <p14:creationId xmlns:p14="http://schemas.microsoft.com/office/powerpoint/2010/main" val="422766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TR Dizinde </a:t>
            </a:r>
            <a:r>
              <a:rPr lang="tr-TR" dirty="0" err="1"/>
              <a:t>Dizinlenen</a:t>
            </a:r>
            <a:r>
              <a:rPr lang="tr-TR" dirty="0"/>
              <a:t> Dergi Listesi</a:t>
            </a:r>
          </a:p>
        </p:txBody>
      </p:sp>
      <p:graphicFrame>
        <p:nvGraphicFramePr>
          <p:cNvPr id="4" name="İçerik Yer Tutucusu 3"/>
          <p:cNvGraphicFramePr>
            <a:graphicFrameLocks noGrp="1"/>
          </p:cNvGraphicFramePr>
          <p:nvPr>
            <p:ph idx="1"/>
            <p:extLst/>
          </p:nvPr>
        </p:nvGraphicFramePr>
        <p:xfrm>
          <a:off x="457200" y="1935163"/>
          <a:ext cx="8229600" cy="2309768"/>
        </p:xfrm>
        <a:graphic>
          <a:graphicData uri="http://schemas.openxmlformats.org/drawingml/2006/table">
            <a:tbl>
              <a:tblPr firstRow="1" bandRow="1">
                <a:tableStyleId>{5C22544A-7EE6-4342-B048-85BDC9FD1C3A}</a:tableStyleId>
              </a:tblPr>
              <a:tblGrid>
                <a:gridCol w="7139136">
                  <a:extLst>
                    <a:ext uri="{9D8B030D-6E8A-4147-A177-3AD203B41FA5}">
                      <a16:colId xmlns:a16="http://schemas.microsoft.com/office/drawing/2014/main" val="20000"/>
                    </a:ext>
                  </a:extLst>
                </a:gridCol>
                <a:gridCol w="1090464">
                  <a:extLst>
                    <a:ext uri="{9D8B030D-6E8A-4147-A177-3AD203B41FA5}">
                      <a16:colId xmlns:a16="http://schemas.microsoft.com/office/drawing/2014/main" val="20001"/>
                    </a:ext>
                  </a:extLst>
                </a:gridCol>
              </a:tblGrid>
              <a:tr h="460648">
                <a:tc>
                  <a:txBody>
                    <a:bodyPr/>
                    <a:lstStyle/>
                    <a:p>
                      <a:r>
                        <a:rPr lang="tr-TR" sz="1800" b="1" i="0" kern="1200" dirty="0">
                          <a:solidFill>
                            <a:schemeClr val="lt1"/>
                          </a:solidFill>
                          <a:effectLst/>
                          <a:latin typeface="+mn-lt"/>
                          <a:ea typeface="+mn-ea"/>
                          <a:cs typeface="+mn-cs"/>
                        </a:rPr>
                        <a:t>Tıp Veri Tabanı Dergi Listesi</a:t>
                      </a:r>
                      <a:endParaRPr lang="tr-TR" dirty="0"/>
                    </a:p>
                  </a:txBody>
                  <a:tcPr/>
                </a:tc>
                <a:tc>
                  <a:txBody>
                    <a:bodyPr/>
                    <a:lstStyle/>
                    <a:p>
                      <a:r>
                        <a:rPr lang="tr-TR" dirty="0"/>
                        <a:t>212</a:t>
                      </a:r>
                    </a:p>
                  </a:txBody>
                  <a:tcPr/>
                </a:tc>
                <a:extLst>
                  <a:ext uri="{0D108BD9-81ED-4DB2-BD59-A6C34878D82A}">
                    <a16:rowId xmlns:a16="http://schemas.microsoft.com/office/drawing/2014/main" val="10000"/>
                  </a:ext>
                </a:extLst>
              </a:tr>
              <a:tr h="288032">
                <a:tc>
                  <a:txBody>
                    <a:bodyPr/>
                    <a:lstStyle/>
                    <a:p>
                      <a:r>
                        <a:rPr lang="tr-TR" sz="1800" b="1" i="0" kern="1200" dirty="0">
                          <a:solidFill>
                            <a:schemeClr val="dk1"/>
                          </a:solidFill>
                          <a:effectLst/>
                          <a:latin typeface="+mn-lt"/>
                          <a:ea typeface="+mn-ea"/>
                          <a:cs typeface="+mn-cs"/>
                        </a:rPr>
                        <a:t>Sosyal ve Beşeri Bilimler Veri Tabanı Dergi Listesi</a:t>
                      </a:r>
                      <a:endParaRPr lang="tr-TR" dirty="0"/>
                    </a:p>
                  </a:txBody>
                  <a:tcPr/>
                </a:tc>
                <a:tc>
                  <a:txBody>
                    <a:bodyPr/>
                    <a:lstStyle/>
                    <a:p>
                      <a:r>
                        <a:rPr lang="tr-TR" dirty="0"/>
                        <a:t>372</a:t>
                      </a:r>
                    </a:p>
                  </a:txBody>
                  <a:tcPr/>
                </a:tc>
                <a:extLst>
                  <a:ext uri="{0D108BD9-81ED-4DB2-BD59-A6C34878D82A}">
                    <a16:rowId xmlns:a16="http://schemas.microsoft.com/office/drawing/2014/main" val="10001"/>
                  </a:ext>
                </a:extLst>
              </a:tr>
              <a:tr h="370840">
                <a:tc>
                  <a:txBody>
                    <a:bodyPr/>
                    <a:lstStyle/>
                    <a:p>
                      <a:r>
                        <a:rPr lang="it-IT" sz="1800" b="1" i="0" kern="1200" dirty="0">
                          <a:solidFill>
                            <a:schemeClr val="dk1"/>
                          </a:solidFill>
                          <a:effectLst/>
                          <a:latin typeface="+mn-lt"/>
                          <a:ea typeface="+mn-ea"/>
                          <a:cs typeface="+mn-cs"/>
                        </a:rPr>
                        <a:t>Yaşam Bilimleri Veri Tabanı Dergi Listesi</a:t>
                      </a:r>
                      <a:endParaRPr lang="tr-TR" dirty="0"/>
                    </a:p>
                  </a:txBody>
                  <a:tcPr/>
                </a:tc>
                <a:tc>
                  <a:txBody>
                    <a:bodyPr/>
                    <a:lstStyle/>
                    <a:p>
                      <a:r>
                        <a:rPr lang="tr-TR" dirty="0"/>
                        <a:t>074</a:t>
                      </a:r>
                    </a:p>
                  </a:txBody>
                  <a:tcPr/>
                </a:tc>
                <a:extLst>
                  <a:ext uri="{0D108BD9-81ED-4DB2-BD59-A6C34878D82A}">
                    <a16:rowId xmlns:a16="http://schemas.microsoft.com/office/drawing/2014/main" val="10002"/>
                  </a:ext>
                </a:extLst>
              </a:tr>
              <a:tr h="370840">
                <a:tc>
                  <a:txBody>
                    <a:bodyPr/>
                    <a:lstStyle/>
                    <a:p>
                      <a:r>
                        <a:rPr lang="tr-TR" sz="1800" b="1" i="0" kern="1200" dirty="0">
                          <a:solidFill>
                            <a:schemeClr val="dk1"/>
                          </a:solidFill>
                          <a:effectLst/>
                          <a:latin typeface="+mn-lt"/>
                          <a:ea typeface="+mn-ea"/>
                          <a:cs typeface="+mn-cs"/>
                        </a:rPr>
                        <a:t>Mühendislik ve Temel Bilimler Veri Tabanı Dergi Listesi</a:t>
                      </a:r>
                      <a:endParaRPr lang="tr-TR" dirty="0"/>
                    </a:p>
                  </a:txBody>
                  <a:tcPr/>
                </a:tc>
                <a:tc>
                  <a:txBody>
                    <a:bodyPr/>
                    <a:lstStyle/>
                    <a:p>
                      <a:r>
                        <a:rPr lang="tr-TR" dirty="0"/>
                        <a:t>075</a:t>
                      </a:r>
                    </a:p>
                  </a:txBody>
                  <a:tcPr/>
                </a:tc>
                <a:extLst>
                  <a:ext uri="{0D108BD9-81ED-4DB2-BD59-A6C34878D82A}">
                    <a16:rowId xmlns:a16="http://schemas.microsoft.com/office/drawing/2014/main" val="10003"/>
                  </a:ext>
                </a:extLst>
              </a:tr>
              <a:tr h="370840">
                <a:tc>
                  <a:txBody>
                    <a:bodyPr/>
                    <a:lstStyle/>
                    <a:p>
                      <a:r>
                        <a:rPr lang="nb-NO" sz="1800" b="1" i="0" kern="1200" dirty="0">
                          <a:solidFill>
                            <a:schemeClr val="dk1"/>
                          </a:solidFill>
                          <a:effectLst/>
                          <a:latin typeface="+mn-lt"/>
                          <a:ea typeface="+mn-ea"/>
                          <a:cs typeface="+mn-cs"/>
                        </a:rPr>
                        <a:t>Hukuk Veri Tabanı Dergi Listesi</a:t>
                      </a:r>
                      <a:endParaRPr lang="tr-TR" dirty="0"/>
                    </a:p>
                  </a:txBody>
                  <a:tcPr/>
                </a:tc>
                <a:tc>
                  <a:txBody>
                    <a:bodyPr/>
                    <a:lstStyle/>
                    <a:p>
                      <a:r>
                        <a:rPr lang="tr-TR" dirty="0"/>
                        <a:t>048</a:t>
                      </a:r>
                    </a:p>
                  </a:txBody>
                  <a:tcPr/>
                </a:tc>
                <a:extLst>
                  <a:ext uri="{0D108BD9-81ED-4DB2-BD59-A6C34878D82A}">
                    <a16:rowId xmlns:a16="http://schemas.microsoft.com/office/drawing/2014/main" val="10004"/>
                  </a:ext>
                </a:extLst>
              </a:tr>
              <a:tr h="370840">
                <a:tc>
                  <a:txBody>
                    <a:bodyPr/>
                    <a:lstStyle/>
                    <a:p>
                      <a:r>
                        <a:rPr lang="tr-TR" dirty="0"/>
                        <a:t>Toplam</a:t>
                      </a:r>
                    </a:p>
                  </a:txBody>
                  <a:tcPr/>
                </a:tc>
                <a:tc>
                  <a:txBody>
                    <a:bodyPr/>
                    <a:lstStyle/>
                    <a:p>
                      <a:r>
                        <a:rPr lang="tr-TR" dirty="0"/>
                        <a:t>782</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543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F6533F-A470-4F72-AECD-320AD32CEFF0}"/>
              </a:ext>
            </a:extLst>
          </p:cNvPr>
          <p:cNvSpPr>
            <a:spLocks noGrp="1"/>
          </p:cNvSpPr>
          <p:nvPr>
            <p:ph type="title"/>
          </p:nvPr>
        </p:nvSpPr>
        <p:spPr/>
        <p:txBody>
          <a:bodyPr>
            <a:normAutofit/>
          </a:bodyPr>
          <a:lstStyle/>
          <a:p>
            <a:r>
              <a:rPr lang="tr-TR" sz="2000" dirty="0" err="1"/>
              <a:t>Academic</a:t>
            </a:r>
            <a:r>
              <a:rPr lang="tr-TR" sz="2000" dirty="0"/>
              <a:t> </a:t>
            </a:r>
            <a:r>
              <a:rPr lang="tr-TR" sz="2000" dirty="0" err="1"/>
              <a:t>Rating</a:t>
            </a:r>
            <a:r>
              <a:rPr lang="tr-TR" sz="2000" dirty="0"/>
              <a:t> Of World</a:t>
            </a:r>
            <a:r>
              <a:rPr lang="en-US" sz="2000" b="1" dirty="0"/>
              <a:t> </a:t>
            </a:r>
            <a:r>
              <a:rPr lang="tr-TR" sz="2000" b="1" dirty="0"/>
              <a:t>                                </a:t>
            </a:r>
            <a:r>
              <a:rPr lang="en-US" sz="2000" b="1" dirty="0"/>
              <a:t>Times Higher Education </a:t>
            </a:r>
            <a:endParaRPr lang="tr-TR" sz="2000" dirty="0"/>
          </a:p>
        </p:txBody>
      </p:sp>
      <p:graphicFrame>
        <p:nvGraphicFramePr>
          <p:cNvPr id="5" name="İçerik Yer Tutucusu 4">
            <a:extLst>
              <a:ext uri="{FF2B5EF4-FFF2-40B4-BE49-F238E27FC236}">
                <a16:creationId xmlns:a16="http://schemas.microsoft.com/office/drawing/2014/main" id="{5C6C9E22-9445-4CDB-BC26-0474107D898D}"/>
              </a:ext>
            </a:extLst>
          </p:cNvPr>
          <p:cNvGraphicFramePr>
            <a:graphicFrameLocks noGrp="1"/>
          </p:cNvGraphicFramePr>
          <p:nvPr>
            <p:ph sz="half" idx="1"/>
          </p:nvPr>
        </p:nvGraphicFramePr>
        <p:xfrm>
          <a:off x="179512" y="1920875"/>
          <a:ext cx="4038601" cy="4433888"/>
        </p:xfrm>
        <a:graphic>
          <a:graphicData uri="http://schemas.openxmlformats.org/drawingml/2006/table">
            <a:tbl>
              <a:tblPr firstRow="1" bandRow="1">
                <a:tableStyleId>{5C22544A-7EE6-4342-B048-85BDC9FD1C3A}</a:tableStyleId>
              </a:tblPr>
              <a:tblGrid>
                <a:gridCol w="751368">
                  <a:extLst>
                    <a:ext uri="{9D8B030D-6E8A-4147-A177-3AD203B41FA5}">
                      <a16:colId xmlns:a16="http://schemas.microsoft.com/office/drawing/2014/main" val="1093170738"/>
                    </a:ext>
                  </a:extLst>
                </a:gridCol>
                <a:gridCol w="2535865">
                  <a:extLst>
                    <a:ext uri="{9D8B030D-6E8A-4147-A177-3AD203B41FA5}">
                      <a16:colId xmlns:a16="http://schemas.microsoft.com/office/drawing/2014/main" val="3408042499"/>
                    </a:ext>
                  </a:extLst>
                </a:gridCol>
                <a:gridCol w="751368">
                  <a:extLst>
                    <a:ext uri="{9D8B030D-6E8A-4147-A177-3AD203B41FA5}">
                      <a16:colId xmlns:a16="http://schemas.microsoft.com/office/drawing/2014/main" val="676873344"/>
                    </a:ext>
                  </a:extLst>
                </a:gridCol>
              </a:tblGrid>
              <a:tr h="180691">
                <a:tc>
                  <a:txBody>
                    <a:bodyPr/>
                    <a:lstStyle/>
                    <a:p>
                      <a:pPr algn="l" fontAlgn="b"/>
                      <a:r>
                        <a:rPr lang="tr-TR" sz="1000" u="none" strike="noStrike" dirty="0" err="1">
                          <a:effectLst/>
                        </a:rPr>
                        <a:t>Rank</a:t>
                      </a:r>
                      <a:endParaRPr lang="tr-TR" sz="1000" b="0" i="0" u="none" strike="noStrike" dirty="0">
                        <a:solidFill>
                          <a:srgbClr val="000000"/>
                        </a:solidFill>
                        <a:effectLst/>
                        <a:latin typeface="Calibri" panose="020F0502020204030204" pitchFamily="34" charset="0"/>
                      </a:endParaRPr>
                    </a:p>
                  </a:txBody>
                  <a:tcPr marL="6950" marR="6950" marT="6950" marB="0" anchor="b"/>
                </a:tc>
                <a:tc>
                  <a:txBody>
                    <a:bodyPr/>
                    <a:lstStyle/>
                    <a:p>
                      <a:pPr algn="l" fontAlgn="b"/>
                      <a:r>
                        <a:rPr lang="tr-TR" sz="1000" u="none" strike="noStrike">
                          <a:effectLst/>
                        </a:rPr>
                        <a:t>Üniversite</a:t>
                      </a:r>
                      <a:endParaRPr lang="tr-TR" sz="1000" b="0" i="0" u="none" strike="noStrike">
                        <a:solidFill>
                          <a:srgbClr val="000000"/>
                        </a:solidFill>
                        <a:effectLst/>
                        <a:latin typeface="Calibri" panose="020F0502020204030204" pitchFamily="34" charset="0"/>
                      </a:endParaRPr>
                    </a:p>
                  </a:txBody>
                  <a:tcPr marL="6950" marR="6950" marT="6950" marB="0" anchor="b"/>
                </a:tc>
                <a:tc>
                  <a:txBody>
                    <a:bodyPr/>
                    <a:lstStyle/>
                    <a:p>
                      <a:pPr algn="l" fontAlgn="b"/>
                      <a:r>
                        <a:rPr lang="tr-TR" sz="1000" u="none" strike="noStrike">
                          <a:effectLst/>
                        </a:rPr>
                        <a:t>Ülke</a:t>
                      </a:r>
                      <a:endParaRPr lang="tr-TR" sz="1000" b="0" i="0" u="none" strike="noStrike">
                        <a:solidFill>
                          <a:srgbClr val="000000"/>
                        </a:solidFill>
                        <a:effectLst/>
                        <a:latin typeface="Calibri" panose="020F0502020204030204" pitchFamily="34" charset="0"/>
                      </a:endParaRPr>
                    </a:p>
                  </a:txBody>
                  <a:tcPr marL="6950" marR="6950" marT="6950" marB="0" anchor="b"/>
                </a:tc>
                <a:extLst>
                  <a:ext uri="{0D108BD9-81ED-4DB2-BD59-A6C34878D82A}">
                    <a16:rowId xmlns:a16="http://schemas.microsoft.com/office/drawing/2014/main" val="1004691476"/>
                  </a:ext>
                </a:extLst>
              </a:tr>
              <a:tr h="354433">
                <a:tc>
                  <a:txBody>
                    <a:bodyPr/>
                    <a:lstStyle/>
                    <a:p>
                      <a:pPr algn="l" rtl="0" fontAlgn="ctr"/>
                      <a:r>
                        <a:rPr lang="tr-TR" sz="1000" u="none" strike="noStrike">
                          <a:effectLst/>
                        </a:rPr>
                        <a:t>1</a:t>
                      </a:r>
                      <a:endParaRPr lang="tr-TR" sz="1000" b="1" i="0" u="none" strike="noStrike">
                        <a:solidFill>
                          <a:srgbClr val="FFFFFF"/>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Harvard University</a:t>
                      </a:r>
                      <a:endParaRPr lang="tr-TR" sz="1000" b="1"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USA</a:t>
                      </a:r>
                      <a:endParaRPr lang="tr-TR" sz="1000" b="1" i="0" u="none" strike="noStrike">
                        <a:solidFill>
                          <a:srgbClr val="FFFFFF"/>
                        </a:solidFill>
                        <a:effectLst/>
                        <a:latin typeface="Constantia" panose="02030602050306030303" pitchFamily="18" charset="0"/>
                      </a:endParaRPr>
                    </a:p>
                  </a:txBody>
                  <a:tcPr marL="6950" marR="6950" marT="6950" marB="0" anchor="ctr"/>
                </a:tc>
                <a:extLst>
                  <a:ext uri="{0D108BD9-81ED-4DB2-BD59-A6C34878D82A}">
                    <a16:rowId xmlns:a16="http://schemas.microsoft.com/office/drawing/2014/main" val="2295997868"/>
                  </a:ext>
                </a:extLst>
              </a:tr>
              <a:tr h="361383">
                <a:tc>
                  <a:txBody>
                    <a:bodyPr/>
                    <a:lstStyle/>
                    <a:p>
                      <a:pPr algn="l" rtl="0" fontAlgn="ctr"/>
                      <a:r>
                        <a:rPr lang="tr-TR" sz="1000" u="none" strike="noStrike">
                          <a:effectLst/>
                        </a:rPr>
                        <a:t>2</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Stanford University</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6950" marR="6950" marT="6950" marB="0" anchor="ctr"/>
                </a:tc>
                <a:extLst>
                  <a:ext uri="{0D108BD9-81ED-4DB2-BD59-A6C34878D82A}">
                    <a16:rowId xmlns:a16="http://schemas.microsoft.com/office/drawing/2014/main" val="3787769353"/>
                  </a:ext>
                </a:extLst>
              </a:tr>
              <a:tr h="354433">
                <a:tc>
                  <a:txBody>
                    <a:bodyPr/>
                    <a:lstStyle/>
                    <a:p>
                      <a:pPr algn="l" rtl="0" fontAlgn="ctr"/>
                      <a:r>
                        <a:rPr lang="tr-TR" sz="1000" u="none" strike="noStrike">
                          <a:effectLst/>
                        </a:rPr>
                        <a:t>3</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University of Cambridge</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ENG</a:t>
                      </a:r>
                      <a:endParaRPr lang="tr-TR" sz="1000" b="0" i="0" u="none" strike="noStrike">
                        <a:solidFill>
                          <a:srgbClr val="000000"/>
                        </a:solidFill>
                        <a:effectLst/>
                        <a:latin typeface="Constantia" panose="02030602050306030303" pitchFamily="18" charset="0"/>
                      </a:endParaRPr>
                    </a:p>
                  </a:txBody>
                  <a:tcPr marL="6950" marR="6950" marT="6950" marB="0" anchor="ctr"/>
                </a:tc>
                <a:extLst>
                  <a:ext uri="{0D108BD9-81ED-4DB2-BD59-A6C34878D82A}">
                    <a16:rowId xmlns:a16="http://schemas.microsoft.com/office/drawing/2014/main" val="1034022086"/>
                  </a:ext>
                </a:extLst>
              </a:tr>
              <a:tr h="528175">
                <a:tc>
                  <a:txBody>
                    <a:bodyPr/>
                    <a:lstStyle/>
                    <a:p>
                      <a:pPr algn="l" rtl="0" fontAlgn="ctr"/>
                      <a:r>
                        <a:rPr lang="tr-TR" sz="1000" u="none" strike="noStrike">
                          <a:effectLst/>
                        </a:rPr>
                        <a:t>4</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en-US" sz="1000" u="none" strike="noStrike">
                          <a:effectLst/>
                        </a:rPr>
                        <a:t>Massachusetts Institute of Technology (MIT)</a:t>
                      </a:r>
                      <a:endParaRPr lang="en-US"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6950" marR="6950" marT="6950" marB="0" anchor="ctr"/>
                </a:tc>
                <a:extLst>
                  <a:ext uri="{0D108BD9-81ED-4DB2-BD59-A6C34878D82A}">
                    <a16:rowId xmlns:a16="http://schemas.microsoft.com/office/drawing/2014/main" val="133476063"/>
                  </a:ext>
                </a:extLst>
              </a:tr>
              <a:tr h="528175">
                <a:tc>
                  <a:txBody>
                    <a:bodyPr/>
                    <a:lstStyle/>
                    <a:p>
                      <a:pPr algn="l" rtl="0" fontAlgn="ctr"/>
                      <a:r>
                        <a:rPr lang="tr-TR" sz="1000" u="none" strike="noStrike">
                          <a:effectLst/>
                        </a:rPr>
                        <a:t>5</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University of California, Berkeley</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6950" marR="6950" marT="6950" marB="0" anchor="ctr"/>
                </a:tc>
                <a:extLst>
                  <a:ext uri="{0D108BD9-81ED-4DB2-BD59-A6C34878D82A}">
                    <a16:rowId xmlns:a16="http://schemas.microsoft.com/office/drawing/2014/main" val="1374754646"/>
                  </a:ext>
                </a:extLst>
              </a:tr>
              <a:tr h="354433">
                <a:tc>
                  <a:txBody>
                    <a:bodyPr/>
                    <a:lstStyle/>
                    <a:p>
                      <a:pPr algn="l" rtl="0" fontAlgn="ctr"/>
                      <a:r>
                        <a:rPr lang="tr-TR" sz="1000" u="none" strike="noStrike">
                          <a:effectLst/>
                        </a:rPr>
                        <a:t>6</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Princeton University</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6950" marR="6950" marT="6950" marB="0" anchor="ctr"/>
                </a:tc>
                <a:extLst>
                  <a:ext uri="{0D108BD9-81ED-4DB2-BD59-A6C34878D82A}">
                    <a16:rowId xmlns:a16="http://schemas.microsoft.com/office/drawing/2014/main" val="3151405290"/>
                  </a:ext>
                </a:extLst>
              </a:tr>
              <a:tr h="354433">
                <a:tc>
                  <a:txBody>
                    <a:bodyPr/>
                    <a:lstStyle/>
                    <a:p>
                      <a:pPr algn="l" rtl="0" fontAlgn="ctr"/>
                      <a:r>
                        <a:rPr lang="tr-TR" sz="1000" u="none" strike="noStrike">
                          <a:effectLst/>
                        </a:rPr>
                        <a:t>7</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University of Oxford</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ENG</a:t>
                      </a:r>
                      <a:endParaRPr lang="tr-TR" sz="1000" b="0" i="0" u="none" strike="noStrike">
                        <a:solidFill>
                          <a:srgbClr val="000000"/>
                        </a:solidFill>
                        <a:effectLst/>
                        <a:latin typeface="Constantia" panose="02030602050306030303" pitchFamily="18" charset="0"/>
                      </a:endParaRPr>
                    </a:p>
                  </a:txBody>
                  <a:tcPr marL="6950" marR="6950" marT="6950" marB="0" anchor="ctr"/>
                </a:tc>
                <a:extLst>
                  <a:ext uri="{0D108BD9-81ED-4DB2-BD59-A6C34878D82A}">
                    <a16:rowId xmlns:a16="http://schemas.microsoft.com/office/drawing/2014/main" val="4047909828"/>
                  </a:ext>
                </a:extLst>
              </a:tr>
              <a:tr h="354433">
                <a:tc>
                  <a:txBody>
                    <a:bodyPr/>
                    <a:lstStyle/>
                    <a:p>
                      <a:pPr algn="l" rtl="0" fontAlgn="ctr"/>
                      <a:r>
                        <a:rPr lang="tr-TR" sz="1000" u="none" strike="noStrike">
                          <a:effectLst/>
                        </a:rPr>
                        <a:t>8</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Columbia University</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6950" marR="6950" marT="6950" marB="0" anchor="ctr"/>
                </a:tc>
                <a:extLst>
                  <a:ext uri="{0D108BD9-81ED-4DB2-BD59-A6C34878D82A}">
                    <a16:rowId xmlns:a16="http://schemas.microsoft.com/office/drawing/2014/main" val="1302635256"/>
                  </a:ext>
                </a:extLst>
              </a:tr>
              <a:tr h="528175">
                <a:tc>
                  <a:txBody>
                    <a:bodyPr/>
                    <a:lstStyle/>
                    <a:p>
                      <a:pPr algn="l" rtl="0" fontAlgn="ctr"/>
                      <a:r>
                        <a:rPr lang="tr-TR" sz="1000" u="none" strike="noStrike">
                          <a:effectLst/>
                        </a:rPr>
                        <a:t>9</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California Institute of Technology</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6950" marR="6950" marT="6950" marB="0" anchor="ctr"/>
                </a:tc>
                <a:extLst>
                  <a:ext uri="{0D108BD9-81ED-4DB2-BD59-A6C34878D82A}">
                    <a16:rowId xmlns:a16="http://schemas.microsoft.com/office/drawing/2014/main" val="1144818983"/>
                  </a:ext>
                </a:extLst>
              </a:tr>
              <a:tr h="354433">
                <a:tc>
                  <a:txBody>
                    <a:bodyPr/>
                    <a:lstStyle/>
                    <a:p>
                      <a:pPr algn="l" rtl="0" fontAlgn="ctr"/>
                      <a:r>
                        <a:rPr lang="tr-TR" sz="1000" u="none" strike="noStrike">
                          <a:effectLst/>
                        </a:rPr>
                        <a:t>10</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University of Chicago</a:t>
                      </a:r>
                      <a:endParaRPr lang="tr-TR" sz="1000" b="0" i="0" u="none" strike="noStrike">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6950" marR="6950" marT="6950" marB="0" anchor="ctr"/>
                </a:tc>
                <a:extLst>
                  <a:ext uri="{0D108BD9-81ED-4DB2-BD59-A6C34878D82A}">
                    <a16:rowId xmlns:a16="http://schemas.microsoft.com/office/drawing/2014/main" val="930258202"/>
                  </a:ext>
                </a:extLst>
              </a:tr>
              <a:tr h="180691">
                <a:tc>
                  <a:txBody>
                    <a:bodyPr/>
                    <a:lstStyle/>
                    <a:p>
                      <a:pPr algn="l" rtl="0" fontAlgn="ctr"/>
                      <a:r>
                        <a:rPr lang="tr-TR" sz="1000" u="none" strike="noStrike" dirty="0">
                          <a:effectLst/>
                        </a:rPr>
                        <a:t>419</a:t>
                      </a:r>
                      <a:endParaRPr lang="tr-TR" sz="1000" b="0" i="0" u="none" strike="noStrike" dirty="0">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dirty="0">
                          <a:effectLst/>
                        </a:rPr>
                        <a:t>İstanbul </a:t>
                      </a:r>
                      <a:r>
                        <a:rPr lang="tr-TR" sz="1000" u="none" strike="noStrike" dirty="0" err="1">
                          <a:effectLst/>
                        </a:rPr>
                        <a:t>Üniv</a:t>
                      </a:r>
                      <a:r>
                        <a:rPr lang="tr-TR" sz="1000" u="none" strike="noStrike" dirty="0">
                          <a:effectLst/>
                        </a:rPr>
                        <a:t>.</a:t>
                      </a:r>
                      <a:endParaRPr lang="tr-TR" sz="1000" b="0" i="0" u="none" strike="noStrike" dirty="0">
                        <a:solidFill>
                          <a:srgbClr val="000000"/>
                        </a:solidFill>
                        <a:effectLst/>
                        <a:latin typeface="Constantia" panose="02030602050306030303" pitchFamily="18" charset="0"/>
                      </a:endParaRPr>
                    </a:p>
                  </a:txBody>
                  <a:tcPr marL="6950" marR="6950" marT="6950" marB="0" anchor="ctr"/>
                </a:tc>
                <a:tc>
                  <a:txBody>
                    <a:bodyPr/>
                    <a:lstStyle/>
                    <a:p>
                      <a:pPr algn="l" rtl="0" fontAlgn="ctr"/>
                      <a:r>
                        <a:rPr lang="tr-TR" sz="1000" u="none" strike="noStrike" dirty="0">
                          <a:effectLst/>
                        </a:rPr>
                        <a:t>TUR</a:t>
                      </a:r>
                      <a:endParaRPr lang="tr-TR" sz="1000" b="0" i="0" u="none" strike="noStrike" dirty="0">
                        <a:solidFill>
                          <a:srgbClr val="000000"/>
                        </a:solidFill>
                        <a:effectLst/>
                        <a:latin typeface="Constantia" panose="02030602050306030303" pitchFamily="18" charset="0"/>
                      </a:endParaRPr>
                    </a:p>
                  </a:txBody>
                  <a:tcPr marL="6950" marR="6950" marT="6950" marB="0" anchor="ctr"/>
                </a:tc>
                <a:extLst>
                  <a:ext uri="{0D108BD9-81ED-4DB2-BD59-A6C34878D82A}">
                    <a16:rowId xmlns:a16="http://schemas.microsoft.com/office/drawing/2014/main" val="477017515"/>
                  </a:ext>
                </a:extLst>
              </a:tr>
            </a:tbl>
          </a:graphicData>
        </a:graphic>
      </p:graphicFrame>
      <p:graphicFrame>
        <p:nvGraphicFramePr>
          <p:cNvPr id="6" name="İçerik Yer Tutucusu 5">
            <a:extLst>
              <a:ext uri="{FF2B5EF4-FFF2-40B4-BE49-F238E27FC236}">
                <a16:creationId xmlns:a16="http://schemas.microsoft.com/office/drawing/2014/main" id="{A9C4707E-5440-4807-86BB-C18EA3AC4B1C}"/>
              </a:ext>
            </a:extLst>
          </p:cNvPr>
          <p:cNvGraphicFramePr>
            <a:graphicFrameLocks noGrp="1"/>
          </p:cNvGraphicFramePr>
          <p:nvPr>
            <p:ph sz="half" idx="2"/>
          </p:nvPr>
        </p:nvGraphicFramePr>
        <p:xfrm>
          <a:off x="4572000" y="1920876"/>
          <a:ext cx="4114800" cy="4100415"/>
        </p:xfrm>
        <a:graphic>
          <a:graphicData uri="http://schemas.openxmlformats.org/drawingml/2006/table">
            <a:tbl>
              <a:tblPr firstRow="1" bandRow="1">
                <a:tableStyleId>{5C22544A-7EE6-4342-B048-85BDC9FD1C3A}</a:tableStyleId>
              </a:tblPr>
              <a:tblGrid>
                <a:gridCol w="765544">
                  <a:extLst>
                    <a:ext uri="{9D8B030D-6E8A-4147-A177-3AD203B41FA5}">
                      <a16:colId xmlns:a16="http://schemas.microsoft.com/office/drawing/2014/main" val="539409650"/>
                    </a:ext>
                  </a:extLst>
                </a:gridCol>
                <a:gridCol w="2583712">
                  <a:extLst>
                    <a:ext uri="{9D8B030D-6E8A-4147-A177-3AD203B41FA5}">
                      <a16:colId xmlns:a16="http://schemas.microsoft.com/office/drawing/2014/main" val="836932196"/>
                    </a:ext>
                  </a:extLst>
                </a:gridCol>
                <a:gridCol w="765544">
                  <a:extLst>
                    <a:ext uri="{9D8B030D-6E8A-4147-A177-3AD203B41FA5}">
                      <a16:colId xmlns:a16="http://schemas.microsoft.com/office/drawing/2014/main" val="2679470965"/>
                    </a:ext>
                  </a:extLst>
                </a:gridCol>
              </a:tblGrid>
              <a:tr h="360476">
                <a:tc>
                  <a:txBody>
                    <a:bodyPr/>
                    <a:lstStyle/>
                    <a:p>
                      <a:pPr algn="l" fontAlgn="b"/>
                      <a:r>
                        <a:rPr lang="tr-TR" sz="1000" u="none" strike="noStrike">
                          <a:effectLst/>
                        </a:rPr>
                        <a:t>Sıra</a:t>
                      </a:r>
                      <a:endParaRPr lang="tr-TR" sz="1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000" u="none" strike="noStrike">
                          <a:effectLst/>
                        </a:rPr>
                        <a:t>Üniversite</a:t>
                      </a:r>
                      <a:endParaRPr lang="tr-TR" sz="1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000" u="none" strike="noStrike">
                          <a:effectLst/>
                        </a:rPr>
                        <a:t>Ülke</a:t>
                      </a:r>
                      <a:endParaRPr lang="tr-TR" sz="1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2853031"/>
                  </a:ext>
                </a:extLst>
              </a:tr>
              <a:tr h="360476">
                <a:tc>
                  <a:txBody>
                    <a:bodyPr/>
                    <a:lstStyle/>
                    <a:p>
                      <a:pPr algn="l" rtl="0" fontAlgn="ctr"/>
                      <a:r>
                        <a:rPr lang="tr-TR" sz="1000" u="none" strike="noStrike">
                          <a:effectLst/>
                        </a:rPr>
                        <a:t>1</a:t>
                      </a:r>
                      <a:endParaRPr lang="tr-TR" sz="1000" b="0" i="0" u="none" strike="noStrike">
                        <a:solidFill>
                          <a:srgbClr val="000000"/>
                        </a:solidFill>
                        <a:effectLst/>
                        <a:latin typeface="Constantia" panose="02030602050306030303" pitchFamily="18" charset="0"/>
                      </a:endParaRPr>
                    </a:p>
                  </a:txBody>
                  <a:tcPr marL="257175" marR="9525" marT="9525" marB="0" anchor="ctr"/>
                </a:tc>
                <a:tc>
                  <a:txBody>
                    <a:bodyPr/>
                    <a:lstStyle/>
                    <a:p>
                      <a:pPr algn="l" fontAlgn="b"/>
                      <a:r>
                        <a:rPr lang="tr-TR" sz="1000" u="none" strike="noStrike">
                          <a:effectLst/>
                        </a:rPr>
                        <a:t>Oxford University </a:t>
                      </a:r>
                      <a:endParaRPr lang="tr-TR" sz="1000" b="0" i="0" u="none" strike="noStrike">
                        <a:solidFill>
                          <a:srgbClr val="000000"/>
                        </a:solidFill>
                        <a:effectLst/>
                        <a:latin typeface="Constantia" panose="02030602050306030303" pitchFamily="18" charset="0"/>
                      </a:endParaRPr>
                    </a:p>
                  </a:txBody>
                  <a:tcPr marL="9525" marR="9525" marT="9525" marB="0" anchor="b"/>
                </a:tc>
                <a:tc>
                  <a:txBody>
                    <a:bodyPr/>
                    <a:lstStyle/>
                    <a:p>
                      <a:pPr algn="l" rtl="0" fontAlgn="ctr"/>
                      <a:r>
                        <a:rPr lang="tr-TR" sz="1000" u="none" strike="noStrike">
                          <a:effectLst/>
                        </a:rPr>
                        <a:t>ENG</a:t>
                      </a:r>
                      <a:endParaRPr lang="tr-TR" sz="1000" b="0" i="0" u="none" strike="noStrike">
                        <a:solidFill>
                          <a:srgbClr val="000000"/>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2438775478"/>
                  </a:ext>
                </a:extLst>
              </a:tr>
              <a:tr h="360476">
                <a:tc>
                  <a:txBody>
                    <a:bodyPr/>
                    <a:lstStyle/>
                    <a:p>
                      <a:pPr algn="l" rtl="0" fontAlgn="ctr"/>
                      <a:r>
                        <a:rPr lang="tr-TR" sz="1000" u="none" strike="noStrike">
                          <a:effectLst/>
                        </a:rPr>
                        <a:t>2</a:t>
                      </a:r>
                      <a:endParaRPr lang="tr-TR" sz="1000" b="0" i="0" u="none" strike="noStrike">
                        <a:solidFill>
                          <a:srgbClr val="000000"/>
                        </a:solidFill>
                        <a:effectLst/>
                        <a:latin typeface="Constantia" panose="02030602050306030303" pitchFamily="18" charset="0"/>
                      </a:endParaRPr>
                    </a:p>
                  </a:txBody>
                  <a:tcPr marL="257175" marR="9525" marT="9525" marB="0" anchor="ctr"/>
                </a:tc>
                <a:tc>
                  <a:txBody>
                    <a:bodyPr/>
                    <a:lstStyle/>
                    <a:p>
                      <a:pPr algn="l" fontAlgn="b"/>
                      <a:r>
                        <a:rPr lang="tr-TR" sz="1000" u="none" strike="noStrike">
                          <a:effectLst/>
                        </a:rPr>
                        <a:t>Cambridge University </a:t>
                      </a:r>
                      <a:endParaRPr lang="tr-TR" sz="1000" b="0" i="0" u="none" strike="noStrike">
                        <a:solidFill>
                          <a:srgbClr val="000000"/>
                        </a:solidFill>
                        <a:effectLst/>
                        <a:latin typeface="Constantia" panose="02030602050306030303" pitchFamily="18" charset="0"/>
                      </a:endParaRPr>
                    </a:p>
                  </a:txBody>
                  <a:tcPr marL="9525" marR="9525" marT="9525" marB="0" anchor="b"/>
                </a:tc>
                <a:tc>
                  <a:txBody>
                    <a:bodyPr/>
                    <a:lstStyle/>
                    <a:p>
                      <a:pPr algn="l" rtl="0" fontAlgn="ctr"/>
                      <a:r>
                        <a:rPr lang="tr-TR" sz="1000" u="none" strike="noStrike">
                          <a:effectLst/>
                        </a:rPr>
                        <a:t>ENG</a:t>
                      </a:r>
                      <a:endParaRPr lang="tr-TR" sz="1000" b="0" i="0" u="none" strike="noStrike">
                        <a:solidFill>
                          <a:srgbClr val="000000"/>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321639555"/>
                  </a:ext>
                </a:extLst>
              </a:tr>
              <a:tr h="360476">
                <a:tc>
                  <a:txBody>
                    <a:bodyPr/>
                    <a:lstStyle/>
                    <a:p>
                      <a:pPr algn="l" rtl="0" fontAlgn="ctr"/>
                      <a:r>
                        <a:rPr lang="tr-TR" sz="1000" u="none" strike="noStrike">
                          <a:effectLst/>
                        </a:rPr>
                        <a:t>3</a:t>
                      </a:r>
                      <a:endParaRPr lang="tr-TR" sz="1000" b="0" i="0" u="none" strike="noStrike">
                        <a:solidFill>
                          <a:srgbClr val="000000"/>
                        </a:solidFill>
                        <a:effectLst/>
                        <a:latin typeface="Constantia" panose="02030602050306030303" pitchFamily="18" charset="0"/>
                      </a:endParaRPr>
                    </a:p>
                  </a:txBody>
                  <a:tcPr marL="257175" marR="9525" marT="9525" marB="0" anchor="ctr"/>
                </a:tc>
                <a:tc>
                  <a:txBody>
                    <a:bodyPr/>
                    <a:lstStyle/>
                    <a:p>
                      <a:pPr algn="l" fontAlgn="b"/>
                      <a:r>
                        <a:rPr lang="tr-TR" sz="1000" u="none" strike="noStrike">
                          <a:effectLst/>
                        </a:rPr>
                        <a:t>California Institute of Technology </a:t>
                      </a:r>
                      <a:endParaRPr lang="tr-TR" sz="1000" b="0" i="0" u="none" strike="noStrike">
                        <a:solidFill>
                          <a:srgbClr val="000000"/>
                        </a:solidFill>
                        <a:effectLst/>
                        <a:latin typeface="Constantia" panose="02030602050306030303" pitchFamily="18" charset="0"/>
                      </a:endParaRPr>
                    </a:p>
                  </a:txBody>
                  <a:tcPr marL="9525" marR="9525" marT="9525" marB="0" anchor="b"/>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2271154834"/>
                  </a:ext>
                </a:extLst>
              </a:tr>
              <a:tr h="360476">
                <a:tc>
                  <a:txBody>
                    <a:bodyPr/>
                    <a:lstStyle/>
                    <a:p>
                      <a:pPr algn="l" rtl="0" fontAlgn="ctr"/>
                      <a:r>
                        <a:rPr lang="tr-TR" sz="1000" u="none" strike="noStrike">
                          <a:effectLst/>
                        </a:rPr>
                        <a:t>4</a:t>
                      </a:r>
                      <a:endParaRPr lang="tr-TR" sz="1000" b="0" i="0" u="none" strike="noStrike">
                        <a:solidFill>
                          <a:srgbClr val="000000"/>
                        </a:solidFill>
                        <a:effectLst/>
                        <a:latin typeface="Constantia" panose="02030602050306030303" pitchFamily="18" charset="0"/>
                      </a:endParaRPr>
                    </a:p>
                  </a:txBody>
                  <a:tcPr marL="257175" marR="9525" marT="9525" marB="0" anchor="ctr"/>
                </a:tc>
                <a:tc>
                  <a:txBody>
                    <a:bodyPr/>
                    <a:lstStyle/>
                    <a:p>
                      <a:pPr algn="l" fontAlgn="b"/>
                      <a:r>
                        <a:rPr lang="tr-TR" sz="1000" u="none" strike="noStrike">
                          <a:effectLst/>
                        </a:rPr>
                        <a:t>Stanford University </a:t>
                      </a:r>
                      <a:endParaRPr lang="tr-TR" sz="1000" b="0" i="0" u="none" strike="noStrike">
                        <a:solidFill>
                          <a:srgbClr val="000000"/>
                        </a:solidFill>
                        <a:effectLst/>
                        <a:latin typeface="Constantia" panose="02030602050306030303" pitchFamily="18" charset="0"/>
                      </a:endParaRPr>
                    </a:p>
                  </a:txBody>
                  <a:tcPr marL="9525" marR="9525" marT="9525" marB="0" anchor="b"/>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1243497722"/>
                  </a:ext>
                </a:extLst>
              </a:tr>
              <a:tr h="495655">
                <a:tc>
                  <a:txBody>
                    <a:bodyPr/>
                    <a:lstStyle/>
                    <a:p>
                      <a:pPr algn="l" rtl="0" fontAlgn="ctr"/>
                      <a:r>
                        <a:rPr lang="tr-TR" sz="1000" u="none" strike="noStrike">
                          <a:effectLst/>
                        </a:rPr>
                        <a:t>5</a:t>
                      </a:r>
                      <a:endParaRPr lang="tr-TR" sz="1000" b="0" i="0" u="none" strike="noStrike">
                        <a:solidFill>
                          <a:srgbClr val="000000"/>
                        </a:solidFill>
                        <a:effectLst/>
                        <a:latin typeface="Constantia" panose="02030602050306030303" pitchFamily="18" charset="0"/>
                      </a:endParaRPr>
                    </a:p>
                  </a:txBody>
                  <a:tcPr marL="257175" marR="9525" marT="9525" marB="0" anchor="ctr"/>
                </a:tc>
                <a:tc>
                  <a:txBody>
                    <a:bodyPr/>
                    <a:lstStyle/>
                    <a:p>
                      <a:pPr algn="l" fontAlgn="b"/>
                      <a:r>
                        <a:rPr lang="tr-TR" sz="1000" u="none" strike="noStrike">
                          <a:effectLst/>
                        </a:rPr>
                        <a:t>Massachusetts Institute of Technology </a:t>
                      </a:r>
                      <a:endParaRPr lang="tr-TR" sz="1000" b="0" i="0" u="none" strike="noStrike">
                        <a:solidFill>
                          <a:srgbClr val="000000"/>
                        </a:solidFill>
                        <a:effectLst/>
                        <a:latin typeface="Constantia" panose="02030602050306030303" pitchFamily="18" charset="0"/>
                      </a:endParaRPr>
                    </a:p>
                  </a:txBody>
                  <a:tcPr marL="9525" marR="9525" marT="9525" marB="0" anchor="b"/>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3539180674"/>
                  </a:ext>
                </a:extLst>
              </a:tr>
              <a:tr h="360476">
                <a:tc>
                  <a:txBody>
                    <a:bodyPr/>
                    <a:lstStyle/>
                    <a:p>
                      <a:pPr algn="l" rtl="0" fontAlgn="ctr"/>
                      <a:r>
                        <a:rPr lang="tr-TR" sz="1000" u="none" strike="noStrike">
                          <a:effectLst/>
                        </a:rPr>
                        <a:t>6</a:t>
                      </a:r>
                      <a:endParaRPr lang="tr-TR" sz="1000" b="0" i="0" u="none" strike="noStrike">
                        <a:solidFill>
                          <a:srgbClr val="000000"/>
                        </a:solidFill>
                        <a:effectLst/>
                        <a:latin typeface="Constantia" panose="02030602050306030303" pitchFamily="18" charset="0"/>
                      </a:endParaRPr>
                    </a:p>
                  </a:txBody>
                  <a:tcPr marL="257175" marR="9525" marT="9525" marB="0" anchor="ctr"/>
                </a:tc>
                <a:tc>
                  <a:txBody>
                    <a:bodyPr/>
                    <a:lstStyle/>
                    <a:p>
                      <a:pPr algn="l" fontAlgn="b"/>
                      <a:r>
                        <a:rPr lang="tr-TR" sz="1000" u="none" strike="noStrike">
                          <a:effectLst/>
                        </a:rPr>
                        <a:t>Harvard University </a:t>
                      </a:r>
                      <a:endParaRPr lang="tr-TR" sz="1000" b="0" i="0" u="none" strike="noStrike">
                        <a:solidFill>
                          <a:srgbClr val="000000"/>
                        </a:solidFill>
                        <a:effectLst/>
                        <a:latin typeface="Constantia" panose="02030602050306030303" pitchFamily="18" charset="0"/>
                      </a:endParaRPr>
                    </a:p>
                  </a:txBody>
                  <a:tcPr marL="9525" marR="9525" marT="9525" marB="0" anchor="b"/>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3741382429"/>
                  </a:ext>
                </a:extLst>
              </a:tr>
              <a:tr h="360476">
                <a:tc>
                  <a:txBody>
                    <a:bodyPr/>
                    <a:lstStyle/>
                    <a:p>
                      <a:pPr algn="l" rtl="0" fontAlgn="ctr"/>
                      <a:r>
                        <a:rPr lang="tr-TR" sz="1000" u="none" strike="noStrike">
                          <a:effectLst/>
                        </a:rPr>
                        <a:t>7</a:t>
                      </a:r>
                      <a:endParaRPr lang="tr-TR" sz="1000" b="0" i="0" u="none" strike="noStrike">
                        <a:solidFill>
                          <a:srgbClr val="000000"/>
                        </a:solidFill>
                        <a:effectLst/>
                        <a:latin typeface="Constantia" panose="02030602050306030303" pitchFamily="18" charset="0"/>
                      </a:endParaRPr>
                    </a:p>
                  </a:txBody>
                  <a:tcPr marL="257175" marR="9525" marT="9525" marB="0" anchor="ctr"/>
                </a:tc>
                <a:tc>
                  <a:txBody>
                    <a:bodyPr/>
                    <a:lstStyle/>
                    <a:p>
                      <a:pPr algn="l" fontAlgn="b"/>
                      <a:r>
                        <a:rPr lang="tr-TR" sz="1000" u="none" strike="noStrike">
                          <a:effectLst/>
                        </a:rPr>
                        <a:t>Princeton University </a:t>
                      </a:r>
                      <a:endParaRPr lang="tr-TR" sz="1000" b="0" i="0" u="none" strike="noStrike">
                        <a:solidFill>
                          <a:srgbClr val="000000"/>
                        </a:solidFill>
                        <a:effectLst/>
                        <a:latin typeface="Constantia" panose="02030602050306030303" pitchFamily="18" charset="0"/>
                      </a:endParaRPr>
                    </a:p>
                  </a:txBody>
                  <a:tcPr marL="9525" marR="9525" marT="9525" marB="0" anchor="b"/>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1636262575"/>
                  </a:ext>
                </a:extLst>
              </a:tr>
              <a:tr h="360476">
                <a:tc>
                  <a:txBody>
                    <a:bodyPr/>
                    <a:lstStyle/>
                    <a:p>
                      <a:pPr algn="l" rtl="0" fontAlgn="ctr"/>
                      <a:r>
                        <a:rPr lang="tr-TR" sz="1000" u="none" strike="noStrike">
                          <a:effectLst/>
                        </a:rPr>
                        <a:t>8</a:t>
                      </a:r>
                      <a:endParaRPr lang="tr-TR" sz="1000" b="0" i="0" u="none" strike="noStrike">
                        <a:solidFill>
                          <a:srgbClr val="000000"/>
                        </a:solidFill>
                        <a:effectLst/>
                        <a:latin typeface="Constantia" panose="02030602050306030303" pitchFamily="18" charset="0"/>
                      </a:endParaRPr>
                    </a:p>
                  </a:txBody>
                  <a:tcPr marL="257175" marR="9525" marT="9525" marB="0" anchor="ctr"/>
                </a:tc>
                <a:tc>
                  <a:txBody>
                    <a:bodyPr/>
                    <a:lstStyle/>
                    <a:p>
                      <a:pPr algn="l" fontAlgn="b"/>
                      <a:r>
                        <a:rPr lang="tr-TR" sz="1000" u="none" strike="noStrike">
                          <a:effectLst/>
                        </a:rPr>
                        <a:t>Imperial College London </a:t>
                      </a:r>
                      <a:endParaRPr lang="tr-TR" sz="1000" b="0" i="0" u="none" strike="noStrike">
                        <a:solidFill>
                          <a:srgbClr val="000000"/>
                        </a:solidFill>
                        <a:effectLst/>
                        <a:latin typeface="Constantia" panose="02030602050306030303" pitchFamily="18" charset="0"/>
                      </a:endParaRPr>
                    </a:p>
                  </a:txBody>
                  <a:tcPr marL="9525" marR="9525" marT="9525" marB="0" anchor="b"/>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3509534271"/>
                  </a:ext>
                </a:extLst>
              </a:tr>
              <a:tr h="360476">
                <a:tc>
                  <a:txBody>
                    <a:bodyPr/>
                    <a:lstStyle/>
                    <a:p>
                      <a:pPr algn="l" rtl="0" fontAlgn="ctr"/>
                      <a:r>
                        <a:rPr lang="tr-TR" sz="1000" u="none" strike="noStrike">
                          <a:effectLst/>
                        </a:rPr>
                        <a:t>9</a:t>
                      </a:r>
                      <a:endParaRPr lang="tr-TR" sz="1000" b="0" i="0" u="none" strike="noStrike">
                        <a:solidFill>
                          <a:srgbClr val="000000"/>
                        </a:solidFill>
                        <a:effectLst/>
                        <a:latin typeface="Constantia" panose="02030602050306030303" pitchFamily="18" charset="0"/>
                      </a:endParaRPr>
                    </a:p>
                  </a:txBody>
                  <a:tcPr marL="257175" marR="9525" marT="9525" marB="0" anchor="ctr"/>
                </a:tc>
                <a:tc>
                  <a:txBody>
                    <a:bodyPr/>
                    <a:lstStyle/>
                    <a:p>
                      <a:pPr algn="l" fontAlgn="b"/>
                      <a:r>
                        <a:rPr lang="tr-TR" sz="1000" u="none" strike="noStrike">
                          <a:effectLst/>
                        </a:rPr>
                        <a:t>University of Chicago </a:t>
                      </a:r>
                      <a:endParaRPr lang="tr-TR" sz="1000" b="0" i="0" u="none" strike="noStrike">
                        <a:solidFill>
                          <a:srgbClr val="000000"/>
                        </a:solidFill>
                        <a:effectLst/>
                        <a:latin typeface="Constantia" panose="02030602050306030303" pitchFamily="18" charset="0"/>
                      </a:endParaRPr>
                    </a:p>
                  </a:txBody>
                  <a:tcPr marL="9525" marR="9525" marT="9525" marB="0" anchor="b"/>
                </a:tc>
                <a:tc>
                  <a:txBody>
                    <a:bodyPr/>
                    <a:lstStyle/>
                    <a:p>
                      <a:pPr algn="l" rtl="0" fontAlgn="ctr"/>
                      <a:r>
                        <a:rPr lang="tr-TR" sz="1000" u="none" strike="noStrike">
                          <a:effectLst/>
                        </a:rPr>
                        <a:t>USA</a:t>
                      </a:r>
                      <a:endParaRPr lang="tr-TR" sz="1000" b="0" i="0" u="none" strike="noStrike">
                        <a:solidFill>
                          <a:srgbClr val="000000"/>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3939568852"/>
                  </a:ext>
                </a:extLst>
              </a:tr>
              <a:tr h="360476">
                <a:tc>
                  <a:txBody>
                    <a:bodyPr/>
                    <a:lstStyle/>
                    <a:p>
                      <a:pPr algn="l" rtl="0" fontAlgn="ctr"/>
                      <a:r>
                        <a:rPr lang="tr-TR" sz="1000" u="none" strike="noStrike">
                          <a:effectLst/>
                        </a:rPr>
                        <a:t>10</a:t>
                      </a:r>
                      <a:endParaRPr lang="tr-TR" sz="1000" b="0" i="0" u="none" strike="noStrike">
                        <a:solidFill>
                          <a:srgbClr val="000000"/>
                        </a:solidFill>
                        <a:effectLst/>
                        <a:latin typeface="Constantia" panose="02030602050306030303" pitchFamily="18" charset="0"/>
                      </a:endParaRPr>
                    </a:p>
                  </a:txBody>
                  <a:tcPr marL="257175" marR="9525" marT="9525" marB="0" anchor="ctr"/>
                </a:tc>
                <a:tc>
                  <a:txBody>
                    <a:bodyPr/>
                    <a:lstStyle/>
                    <a:p>
                      <a:pPr algn="l" fontAlgn="b"/>
                      <a:r>
                        <a:rPr lang="tr-TR" sz="1000" u="none" strike="noStrike">
                          <a:effectLst/>
                        </a:rPr>
                        <a:t>ETH Zurich </a:t>
                      </a:r>
                      <a:endParaRPr lang="tr-TR" sz="1000" b="0" i="0" u="none" strike="noStrike">
                        <a:solidFill>
                          <a:srgbClr val="000000"/>
                        </a:solidFill>
                        <a:effectLst/>
                        <a:latin typeface="Constantia" panose="02030602050306030303" pitchFamily="18" charset="0"/>
                      </a:endParaRPr>
                    </a:p>
                  </a:txBody>
                  <a:tcPr marL="9525" marR="9525" marT="9525" marB="0" anchor="b"/>
                </a:tc>
                <a:tc>
                  <a:txBody>
                    <a:bodyPr/>
                    <a:lstStyle/>
                    <a:p>
                      <a:pPr algn="l" rtl="0" fontAlgn="ctr"/>
                      <a:r>
                        <a:rPr lang="tr-TR" sz="1000" u="none" strike="noStrike" dirty="0">
                          <a:effectLst/>
                        </a:rPr>
                        <a:t>SWI</a:t>
                      </a:r>
                      <a:endParaRPr lang="tr-TR" sz="1000" b="0" i="0" u="none" strike="noStrike" dirty="0">
                        <a:solidFill>
                          <a:srgbClr val="000000"/>
                        </a:solidFill>
                        <a:effectLst/>
                        <a:latin typeface="Constantia" panose="02030602050306030303" pitchFamily="18" charset="0"/>
                      </a:endParaRPr>
                    </a:p>
                  </a:txBody>
                  <a:tcPr marL="9525" marR="9525" marT="9525" marB="0" anchor="ctr"/>
                </a:tc>
                <a:extLst>
                  <a:ext uri="{0D108BD9-81ED-4DB2-BD59-A6C34878D82A}">
                    <a16:rowId xmlns:a16="http://schemas.microsoft.com/office/drawing/2014/main" val="481353494"/>
                  </a:ext>
                </a:extLst>
              </a:tr>
            </a:tbl>
          </a:graphicData>
        </a:graphic>
      </p:graphicFrame>
      <p:sp>
        <p:nvSpPr>
          <p:cNvPr id="8" name="Dikdörtgen 7">
            <a:extLst>
              <a:ext uri="{FF2B5EF4-FFF2-40B4-BE49-F238E27FC236}">
                <a16:creationId xmlns:a16="http://schemas.microsoft.com/office/drawing/2014/main" id="{0E68A746-91A7-404C-9D07-7CA44C7F80C2}"/>
              </a:ext>
            </a:extLst>
          </p:cNvPr>
          <p:cNvSpPr/>
          <p:nvPr/>
        </p:nvSpPr>
        <p:spPr>
          <a:xfrm>
            <a:off x="4572000" y="5994488"/>
            <a:ext cx="4572000" cy="923330"/>
          </a:xfrm>
          <a:prstGeom prst="rect">
            <a:avLst/>
          </a:prstGeom>
        </p:spPr>
        <p:txBody>
          <a:bodyPr>
            <a:spAutoFit/>
          </a:bodyPr>
          <a:lstStyle/>
          <a:p>
            <a:pPr fontAlgn="base"/>
            <a:r>
              <a:rPr lang="tr-TR" dirty="0"/>
              <a:t>Koç </a:t>
            </a:r>
            <a:r>
              <a:rPr lang="tr-TR" dirty="0" err="1"/>
              <a:t>Üniv</a:t>
            </a:r>
            <a:r>
              <a:rPr lang="tr-TR" dirty="0"/>
              <a:t>. İlk 300, Sabancı ve Bilkent üniversiteleri ilk 400 ve Atılım ve Boğaziçi üniversiteleri de ilk 500'de yer aldı</a:t>
            </a:r>
          </a:p>
        </p:txBody>
      </p:sp>
    </p:spTree>
    <p:extLst>
      <p:ext uri="{BB962C8B-B14F-4D97-AF65-F5344CB8AC3E}">
        <p14:creationId xmlns:p14="http://schemas.microsoft.com/office/powerpoint/2010/main" val="43639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Türkiye’deki Üniversitelerin İstatistiki Verileri</a:t>
            </a:r>
          </a:p>
        </p:txBody>
      </p:sp>
      <p:sp>
        <p:nvSpPr>
          <p:cNvPr id="3" name="İçerik Yer Tutucusu 2"/>
          <p:cNvSpPr>
            <a:spLocks noGrp="1"/>
          </p:cNvSpPr>
          <p:nvPr>
            <p:ph idx="1"/>
          </p:nvPr>
        </p:nvSpPr>
        <p:spPr/>
        <p:txBody>
          <a:bodyPr>
            <a:normAutofit fontScale="92500" lnSpcReduction="10000"/>
          </a:bodyPr>
          <a:lstStyle/>
          <a:p>
            <a:pPr lvl="2"/>
            <a:r>
              <a:rPr lang="tr-TR" sz="2200" dirty="0"/>
              <a:t> Üniversite Toplam : 206</a:t>
            </a:r>
          </a:p>
          <a:p>
            <a:pPr marL="457200" lvl="1" indent="0">
              <a:buNone/>
            </a:pPr>
            <a:r>
              <a:rPr lang="tr-TR" sz="1600" dirty="0"/>
              <a:t>		        Kamu:  129</a:t>
            </a:r>
          </a:p>
          <a:p>
            <a:pPr marL="457200" lvl="1" indent="0">
              <a:buNone/>
            </a:pPr>
            <a:r>
              <a:rPr lang="tr-TR" sz="1600" dirty="0"/>
              <a:t>		          Özel:   072</a:t>
            </a:r>
          </a:p>
          <a:p>
            <a:pPr marL="457200" lvl="1" indent="0">
              <a:buNone/>
            </a:pPr>
            <a:r>
              <a:rPr lang="tr-TR" sz="1600" dirty="0"/>
              <a:t>	                     Vakıf MYO:   005</a:t>
            </a:r>
          </a:p>
          <a:p>
            <a:pPr marL="457200" lvl="1" indent="0">
              <a:buNone/>
            </a:pPr>
            <a:r>
              <a:rPr lang="tr-TR" sz="1600" b="1" dirty="0"/>
              <a:t>               Öğretim Elemanı: </a:t>
            </a:r>
          </a:p>
          <a:p>
            <a:pPr marL="457200" lvl="1" indent="0">
              <a:buNone/>
            </a:pPr>
            <a:r>
              <a:rPr lang="tr-TR" sz="1600" dirty="0"/>
              <a:t>                     Toplam:  158.098</a:t>
            </a:r>
          </a:p>
          <a:p>
            <a:pPr marL="457200" lvl="1" indent="0">
              <a:buNone/>
            </a:pPr>
            <a:r>
              <a:rPr lang="tr-TR" sz="1600" dirty="0"/>
              <a:t>                   Profesör:     24.640</a:t>
            </a:r>
          </a:p>
          <a:p>
            <a:pPr marL="457200" lvl="1" indent="0">
              <a:buNone/>
            </a:pPr>
            <a:r>
              <a:rPr lang="tr-TR" sz="1600" dirty="0"/>
              <a:t>                         Doçent: 14.456</a:t>
            </a:r>
          </a:p>
          <a:p>
            <a:pPr marL="457200" lvl="1" indent="0">
              <a:buNone/>
            </a:pPr>
            <a:r>
              <a:rPr lang="tr-TR" sz="1600" dirty="0"/>
              <a:t>               Dok. </a:t>
            </a:r>
            <a:r>
              <a:rPr lang="tr-TR" sz="1600" dirty="0" err="1"/>
              <a:t>Öğr</a:t>
            </a:r>
            <a:r>
              <a:rPr lang="tr-TR" sz="1600" dirty="0"/>
              <a:t>. </a:t>
            </a:r>
            <a:r>
              <a:rPr lang="tr-TR" sz="1600" dirty="0" err="1"/>
              <a:t>Üy</a:t>
            </a:r>
            <a:r>
              <a:rPr lang="tr-TR" sz="1600" dirty="0"/>
              <a:t>. : 37.520</a:t>
            </a:r>
          </a:p>
          <a:p>
            <a:pPr marL="457200" lvl="1" indent="0">
              <a:buNone/>
            </a:pPr>
            <a:r>
              <a:rPr lang="tr-TR" sz="1600" dirty="0"/>
              <a:t>                        </a:t>
            </a:r>
            <a:r>
              <a:rPr lang="tr-TR" sz="1600" dirty="0" err="1"/>
              <a:t>Öğr</a:t>
            </a:r>
            <a:r>
              <a:rPr lang="tr-TR" sz="1600" dirty="0"/>
              <a:t>. Gör.: 35.484</a:t>
            </a:r>
          </a:p>
          <a:p>
            <a:pPr marL="457200" lvl="1" indent="0">
              <a:buNone/>
            </a:pPr>
            <a:r>
              <a:rPr lang="tr-TR" sz="1600" dirty="0"/>
              <a:t>                        Arş. Gör.: 45.998</a:t>
            </a:r>
          </a:p>
          <a:p>
            <a:pPr marL="457200" lvl="1" indent="0">
              <a:buNone/>
            </a:pPr>
            <a:r>
              <a:rPr lang="tr-TR" sz="1600" dirty="0"/>
              <a:t>		</a:t>
            </a:r>
            <a:r>
              <a:rPr lang="tr-TR" sz="1600" b="1" dirty="0"/>
              <a:t>     Öğrenci </a:t>
            </a:r>
          </a:p>
          <a:p>
            <a:pPr marL="457200" lvl="1" indent="0">
              <a:buNone/>
            </a:pPr>
            <a:r>
              <a:rPr lang="tr-TR" sz="1600" dirty="0"/>
              <a:t>                      Toplam: 7.560.461</a:t>
            </a:r>
          </a:p>
          <a:p>
            <a:pPr marL="457200" lvl="1" indent="0">
              <a:buNone/>
            </a:pPr>
            <a:r>
              <a:rPr lang="tr-TR" sz="1600" dirty="0"/>
              <a:t>                 Ön Lisans:  2.768.757</a:t>
            </a:r>
          </a:p>
          <a:p>
            <a:pPr marL="457200" lvl="1" indent="0">
              <a:buNone/>
            </a:pPr>
            <a:r>
              <a:rPr lang="tr-TR" sz="1600" dirty="0"/>
              <a:t>                       Lisans:  4.241.841</a:t>
            </a:r>
          </a:p>
          <a:p>
            <a:pPr marL="457200" lvl="1" indent="0">
              <a:buNone/>
            </a:pPr>
            <a:r>
              <a:rPr lang="tr-TR" sz="1600" dirty="0"/>
              <a:t>          Yüksek Lisans:      454.673</a:t>
            </a:r>
          </a:p>
          <a:p>
            <a:pPr marL="457200" lvl="1" indent="0">
              <a:buNone/>
            </a:pPr>
            <a:r>
              <a:rPr lang="tr-TR" sz="1600" dirty="0"/>
              <a:t>                    Doktora:       095100</a:t>
            </a:r>
          </a:p>
          <a:p>
            <a:pPr marL="457200" lvl="1" indent="0">
              <a:buNone/>
            </a:pPr>
            <a:endParaRPr lang="tr-TR" dirty="0"/>
          </a:p>
        </p:txBody>
      </p:sp>
    </p:spTree>
    <p:extLst>
      <p:ext uri="{BB962C8B-B14F-4D97-AF65-F5344CB8AC3E}">
        <p14:creationId xmlns:p14="http://schemas.microsoft.com/office/powerpoint/2010/main" val="296962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60C9F72-1374-43F7-A66F-E17F10DFE358}"/>
              </a:ext>
            </a:extLst>
          </p:cNvPr>
          <p:cNvSpPr>
            <a:spLocks noGrp="1"/>
          </p:cNvSpPr>
          <p:nvPr>
            <p:ph type="title"/>
          </p:nvPr>
        </p:nvSpPr>
        <p:spPr/>
        <p:txBody>
          <a:bodyPr/>
          <a:lstStyle/>
          <a:p>
            <a:r>
              <a:rPr lang="tr-TR" dirty="0"/>
              <a:t>Bilim ve Teknoloji Politikası</a:t>
            </a:r>
          </a:p>
        </p:txBody>
      </p:sp>
      <p:sp>
        <p:nvSpPr>
          <p:cNvPr id="3" name="İçerik Yer Tutucusu 2">
            <a:extLst>
              <a:ext uri="{FF2B5EF4-FFF2-40B4-BE49-F238E27FC236}">
                <a16:creationId xmlns:a16="http://schemas.microsoft.com/office/drawing/2014/main" id="{357994FC-1C25-4F5B-8BF6-25AF81DF2618}"/>
              </a:ext>
            </a:extLst>
          </p:cNvPr>
          <p:cNvSpPr>
            <a:spLocks noGrp="1"/>
          </p:cNvSpPr>
          <p:nvPr>
            <p:ph idx="1"/>
          </p:nvPr>
        </p:nvSpPr>
        <p:spPr/>
        <p:txBody>
          <a:bodyPr>
            <a:normAutofit fontScale="92500" lnSpcReduction="20000"/>
          </a:bodyPr>
          <a:lstStyle/>
          <a:p>
            <a:r>
              <a:rPr lang="tr-TR" dirty="0"/>
              <a:t>Bilim ve teknoloji politikası, bilim ve teknoloji sistemlerinin içsel ve dışsal dinamiklerini, toplumdaki diğer sistemlerle etkileşimlerini araştırarak, buradan bilimsel-toplumsal siyasi çözümlere giderek, gerekirse(ve mümkünse) çeşitli amaçlarla politikalar üretmeye ve bu tür politikaları anlamaya yönelik ‘</a:t>
            </a:r>
            <a:r>
              <a:rPr lang="tr-TR" dirty="0" err="1"/>
              <a:t>disiplinlerarası</a:t>
            </a:r>
            <a:r>
              <a:rPr lang="tr-TR" dirty="0"/>
              <a:t> akademik bir </a:t>
            </a:r>
            <a:r>
              <a:rPr lang="tr-TR" dirty="0" err="1"/>
              <a:t>araştırma’ve</a:t>
            </a:r>
            <a:r>
              <a:rPr lang="tr-TR" dirty="0"/>
              <a:t> aynı zamanda ‘politikalar tasarımı ve </a:t>
            </a:r>
            <a:r>
              <a:rPr lang="tr-TR" dirty="0" err="1"/>
              <a:t>formülasyonu</a:t>
            </a:r>
            <a:r>
              <a:rPr lang="tr-TR" dirty="0"/>
              <a:t>’ alanıdır (Türkcan, 2009, 203)</a:t>
            </a:r>
          </a:p>
          <a:p>
            <a:r>
              <a:rPr lang="tr-TR" dirty="0"/>
              <a:t>Bilim politikası ile kastedilen, bilimin devlet bünyesinde kurumsal bir nitelik kazanarak devlet tarafından yapılan ya da devletin kendisi üretmese de üretilmesini teşvik ettiği, desteklediği ve bunun için hukuksal zemini hazırladığı politikalardır(Erat, Arap, 2016, s18)</a:t>
            </a:r>
          </a:p>
        </p:txBody>
      </p:sp>
    </p:spTree>
    <p:extLst>
      <p:ext uri="{BB962C8B-B14F-4D97-AF65-F5344CB8AC3E}">
        <p14:creationId xmlns:p14="http://schemas.microsoft.com/office/powerpoint/2010/main" val="841551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2303463" y="549275"/>
            <a:ext cx="6840537" cy="546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763688" y="6237312"/>
            <a:ext cx="2088232" cy="646331"/>
          </a:xfrm>
          <a:prstGeom prst="rect">
            <a:avLst/>
          </a:prstGeom>
          <a:noFill/>
        </p:spPr>
        <p:txBody>
          <a:bodyPr wrap="square" rtlCol="0">
            <a:spAutoFit/>
          </a:bodyPr>
          <a:lstStyle/>
          <a:p>
            <a:r>
              <a:rPr lang="tr-TR" dirty="0" err="1"/>
              <a:t>Statista</a:t>
            </a:r>
            <a:endParaRPr lang="tr-TR" dirty="0"/>
          </a:p>
          <a:p>
            <a:endParaRPr lang="tr-TR" dirty="0"/>
          </a:p>
        </p:txBody>
      </p:sp>
    </p:spTree>
    <p:extLst>
      <p:ext uri="{BB962C8B-B14F-4D97-AF65-F5344CB8AC3E}">
        <p14:creationId xmlns:p14="http://schemas.microsoft.com/office/powerpoint/2010/main" val="2461459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F3F5317-2712-4A1E-8CCA-EB83F1002855}"/>
              </a:ext>
            </a:extLst>
          </p:cNvPr>
          <p:cNvSpPr>
            <a:spLocks noGrp="1"/>
          </p:cNvSpPr>
          <p:nvPr>
            <p:ph type="title"/>
          </p:nvPr>
        </p:nvSpPr>
        <p:spPr>
          <a:xfrm>
            <a:off x="457200" y="704088"/>
            <a:ext cx="8229600" cy="996720"/>
          </a:xfrm>
        </p:spPr>
        <p:txBody>
          <a:bodyPr>
            <a:normAutofit fontScale="90000"/>
          </a:bodyPr>
          <a:lstStyle/>
          <a:p>
            <a:br>
              <a:rPr lang="tr-TR" sz="3100" b="1" dirty="0"/>
            </a:br>
            <a:br>
              <a:rPr lang="tr-TR" sz="3100" b="1" dirty="0"/>
            </a:br>
            <a:br>
              <a:rPr lang="tr-TR" sz="3100" b="1" dirty="0"/>
            </a:br>
            <a:r>
              <a:rPr lang="tr-TR" sz="2200" b="1" dirty="0" err="1"/>
              <a:t>European</a:t>
            </a:r>
            <a:r>
              <a:rPr lang="tr-TR" sz="2200" b="1" dirty="0"/>
              <a:t> </a:t>
            </a:r>
            <a:r>
              <a:rPr lang="tr-TR" sz="2200" b="1" dirty="0" err="1"/>
              <a:t>commission</a:t>
            </a:r>
            <a:r>
              <a:rPr lang="tr-TR" sz="2200" b="1" dirty="0"/>
              <a:t>: </a:t>
            </a:r>
            <a:r>
              <a:rPr lang="en-US" sz="2200" b="1" dirty="0"/>
              <a:t>The 2017 EU Industrial R&amp;D Investment Scoreboard</a:t>
            </a:r>
            <a:br>
              <a:rPr lang="en-US" sz="5400" b="1" dirty="0"/>
            </a:br>
            <a:endParaRPr lang="tr-TR" dirty="0"/>
          </a:p>
        </p:txBody>
      </p:sp>
      <p:graphicFrame>
        <p:nvGraphicFramePr>
          <p:cNvPr id="4" name="İçerik Yer Tutucusu 3">
            <a:extLst>
              <a:ext uri="{FF2B5EF4-FFF2-40B4-BE49-F238E27FC236}">
                <a16:creationId xmlns:a16="http://schemas.microsoft.com/office/drawing/2014/main" id="{51377640-DD28-46D2-B56F-9928DE6F1A42}"/>
              </a:ext>
            </a:extLst>
          </p:cNvPr>
          <p:cNvGraphicFramePr>
            <a:graphicFrameLocks noGrp="1"/>
          </p:cNvGraphicFramePr>
          <p:nvPr>
            <p:ph idx="1"/>
            <p:extLst>
              <p:ext uri="{D42A27DB-BD31-4B8C-83A1-F6EECF244321}">
                <p14:modId xmlns:p14="http://schemas.microsoft.com/office/powerpoint/2010/main" val="971535327"/>
              </p:ext>
            </p:extLst>
          </p:nvPr>
        </p:nvGraphicFramePr>
        <p:xfrm>
          <a:off x="971550" y="1700808"/>
          <a:ext cx="7200899" cy="4935855"/>
        </p:xfrm>
        <a:graphic>
          <a:graphicData uri="http://schemas.openxmlformats.org/drawingml/2006/table">
            <a:tbl>
              <a:tblPr firstRow="1" bandRow="1">
                <a:tableStyleId>{5C22544A-7EE6-4342-B048-85BDC9FD1C3A}</a:tableStyleId>
              </a:tblPr>
              <a:tblGrid>
                <a:gridCol w="1027794">
                  <a:extLst>
                    <a:ext uri="{9D8B030D-6E8A-4147-A177-3AD203B41FA5}">
                      <a16:colId xmlns:a16="http://schemas.microsoft.com/office/drawing/2014/main" val="3522391037"/>
                    </a:ext>
                  </a:extLst>
                </a:gridCol>
                <a:gridCol w="1928699">
                  <a:extLst>
                    <a:ext uri="{9D8B030D-6E8A-4147-A177-3AD203B41FA5}">
                      <a16:colId xmlns:a16="http://schemas.microsoft.com/office/drawing/2014/main" val="1383287758"/>
                    </a:ext>
                  </a:extLst>
                </a:gridCol>
                <a:gridCol w="1256192">
                  <a:extLst>
                    <a:ext uri="{9D8B030D-6E8A-4147-A177-3AD203B41FA5}">
                      <a16:colId xmlns:a16="http://schemas.microsoft.com/office/drawing/2014/main" val="3011101535"/>
                    </a:ext>
                  </a:extLst>
                </a:gridCol>
                <a:gridCol w="2198336">
                  <a:extLst>
                    <a:ext uri="{9D8B030D-6E8A-4147-A177-3AD203B41FA5}">
                      <a16:colId xmlns:a16="http://schemas.microsoft.com/office/drawing/2014/main" val="342334180"/>
                    </a:ext>
                  </a:extLst>
                </a:gridCol>
                <a:gridCol w="789878">
                  <a:extLst>
                    <a:ext uri="{9D8B030D-6E8A-4147-A177-3AD203B41FA5}">
                      <a16:colId xmlns:a16="http://schemas.microsoft.com/office/drawing/2014/main" val="788718340"/>
                    </a:ext>
                  </a:extLst>
                </a:gridCol>
              </a:tblGrid>
              <a:tr h="333375">
                <a:tc>
                  <a:txBody>
                    <a:bodyPr/>
                    <a:lstStyle/>
                    <a:p>
                      <a:pPr algn="ctr" rtl="0" fontAlgn="b"/>
                      <a:r>
                        <a:rPr lang="tr-TR" sz="1200" u="none" strike="noStrike">
                          <a:effectLst/>
                        </a:rPr>
                        <a:t>World rank</a:t>
                      </a:r>
                      <a:endParaRPr lang="tr-TR"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tr-TR" sz="1200" u="none" strike="noStrike">
                          <a:effectLst/>
                        </a:rPr>
                        <a:t>Company</a:t>
                      </a:r>
                      <a:endParaRPr lang="tr-T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200" u="none" strike="noStrike">
                          <a:effectLst/>
                        </a:rPr>
                        <a:t>Country</a:t>
                      </a:r>
                      <a:endParaRPr lang="tr-T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200" u="none" strike="noStrike">
                          <a:effectLst/>
                        </a:rPr>
                        <a:t>Industry</a:t>
                      </a:r>
                      <a:endParaRPr lang="tr-T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000" u="none" strike="noStrike">
                          <a:effectLst/>
                        </a:rPr>
                        <a:t>R&amp;D 2016/17 (€million)</a:t>
                      </a:r>
                      <a:endParaRPr lang="tr-TR"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63481252"/>
                  </a:ext>
                </a:extLst>
              </a:tr>
              <a:tr h="179070">
                <a:tc>
                  <a:txBody>
                    <a:bodyPr/>
                    <a:lstStyle/>
                    <a:p>
                      <a:pPr algn="ctr" rtl="0" fontAlgn="b"/>
                      <a:r>
                        <a:rPr lang="tr-TR" sz="1100" u="none" strike="noStrike">
                          <a:effectLst/>
                        </a:rPr>
                        <a:t>1</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VOLKSWAGEN</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Germany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Automobiles &amp; Parts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13672</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1408667"/>
                  </a:ext>
                </a:extLst>
              </a:tr>
              <a:tr h="179070">
                <a:tc>
                  <a:txBody>
                    <a:bodyPr/>
                    <a:lstStyle/>
                    <a:p>
                      <a:pPr algn="ctr" rtl="0" fontAlgn="b"/>
                      <a:r>
                        <a:rPr lang="tr-TR" sz="1100" u="none" strike="noStrike">
                          <a:effectLst/>
                        </a:rPr>
                        <a:t>2</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ALPHABET</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US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Software &amp; Computer Services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12864,1</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3156938"/>
                  </a:ext>
                </a:extLst>
              </a:tr>
              <a:tr h="179070">
                <a:tc>
                  <a:txBody>
                    <a:bodyPr/>
                    <a:lstStyle/>
                    <a:p>
                      <a:pPr algn="ctr" rtl="0" fontAlgn="b"/>
                      <a:r>
                        <a:rPr lang="tr-TR" sz="1100" u="none" strike="noStrike">
                          <a:effectLst/>
                        </a:rPr>
                        <a:t>3</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MICROSOFT</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US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Software &amp; Computer Services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12367,9</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0155669"/>
                  </a:ext>
                </a:extLst>
              </a:tr>
              <a:tr h="179070">
                <a:tc>
                  <a:txBody>
                    <a:bodyPr/>
                    <a:lstStyle/>
                    <a:p>
                      <a:pPr algn="ctr" rtl="0" fontAlgn="b"/>
                      <a:r>
                        <a:rPr lang="tr-TR" sz="1100" u="none" strike="noStrike">
                          <a:effectLst/>
                        </a:rPr>
                        <a:t>4</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SAMSUNG ELECTRONICS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South Korea</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Electronic &amp; Electrical Equipment</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12154,6</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6747446"/>
                  </a:ext>
                </a:extLst>
              </a:tr>
              <a:tr h="179070">
                <a:tc>
                  <a:txBody>
                    <a:bodyPr/>
                    <a:lstStyle/>
                    <a:p>
                      <a:pPr algn="ctr" rtl="0" fontAlgn="b"/>
                      <a:r>
                        <a:rPr lang="tr-TR" sz="1100" u="none" strike="noStrike">
                          <a:effectLst/>
                        </a:rPr>
                        <a:t>5</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INTEL</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US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Technology Hardware &amp; Equipment</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12086,1</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0152884"/>
                  </a:ext>
                </a:extLst>
              </a:tr>
              <a:tr h="179070">
                <a:tc>
                  <a:txBody>
                    <a:bodyPr/>
                    <a:lstStyle/>
                    <a:p>
                      <a:pPr algn="ctr" rtl="0" fontAlgn="b"/>
                      <a:r>
                        <a:rPr lang="tr-TR" sz="1100" u="none" strike="noStrike">
                          <a:effectLst/>
                        </a:rPr>
                        <a:t>6</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dirty="0">
                          <a:effectLst/>
                        </a:rPr>
                        <a:t>HUAWEI</a:t>
                      </a:r>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China</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Technology Hardware &amp; Equipment</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10362,7</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8656764"/>
                  </a:ext>
                </a:extLst>
              </a:tr>
              <a:tr h="179070">
                <a:tc>
                  <a:txBody>
                    <a:bodyPr/>
                    <a:lstStyle/>
                    <a:p>
                      <a:pPr algn="ctr" rtl="0" fontAlgn="b"/>
                      <a:r>
                        <a:rPr lang="tr-TR" sz="1100" u="none" strike="noStrike">
                          <a:effectLst/>
                        </a:rPr>
                        <a:t>7</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APPLE</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US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Technology Hardware &amp; Equipment</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9529,5</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7763918"/>
                  </a:ext>
                </a:extLst>
              </a:tr>
              <a:tr h="179070">
                <a:tc>
                  <a:txBody>
                    <a:bodyPr/>
                    <a:lstStyle/>
                    <a:p>
                      <a:pPr algn="ctr" rtl="0" fontAlgn="b"/>
                      <a:r>
                        <a:rPr lang="tr-TR" sz="1100" u="none" strike="noStrike">
                          <a:effectLst/>
                        </a:rPr>
                        <a:t>8</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ROCHE</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Switzerland</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Pharmaceuticals &amp; Biotechnology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9241,6</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5352488"/>
                  </a:ext>
                </a:extLst>
              </a:tr>
              <a:tr h="179070">
                <a:tc>
                  <a:txBody>
                    <a:bodyPr/>
                    <a:lstStyle/>
                    <a:p>
                      <a:pPr algn="ctr" rtl="0" fontAlgn="b"/>
                      <a:r>
                        <a:rPr lang="tr-TR" sz="1100" u="none" strike="noStrike">
                          <a:effectLst/>
                        </a:rPr>
                        <a:t>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JOHNSON &amp; JOHNSON</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US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Pharmaceuticals &amp; Biotechnology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8628,2</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7293287"/>
                  </a:ext>
                </a:extLst>
              </a:tr>
              <a:tr h="179070">
                <a:tc>
                  <a:txBody>
                    <a:bodyPr/>
                    <a:lstStyle/>
                    <a:p>
                      <a:pPr algn="ctr" rtl="0" fontAlgn="b"/>
                      <a:r>
                        <a:rPr lang="tr-TR" sz="1100" u="none" strike="noStrike">
                          <a:effectLst/>
                        </a:rPr>
                        <a:t>10</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NOVARTIS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Switzerland</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Pharmaceuticals &amp; Biotechnology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8539</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1842913"/>
                  </a:ext>
                </a:extLst>
              </a:tr>
              <a:tr h="179070">
                <a:tc>
                  <a:txBody>
                    <a:bodyPr/>
                    <a:lstStyle/>
                    <a:p>
                      <a:pPr algn="ctr" rtl="0" fontAlgn="b"/>
                      <a:r>
                        <a:rPr lang="tr-TR" sz="1100" u="none" strike="noStrike">
                          <a:effectLst/>
                        </a:rPr>
                        <a:t>11</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GENERAL MOTORS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US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Automobiles &amp; Parts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7684,3</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7511313"/>
                  </a:ext>
                </a:extLst>
              </a:tr>
              <a:tr h="179070">
                <a:tc>
                  <a:txBody>
                    <a:bodyPr/>
                    <a:lstStyle/>
                    <a:p>
                      <a:pPr algn="ctr" rtl="0" fontAlgn="b"/>
                      <a:r>
                        <a:rPr lang="tr-TR" sz="1100" u="none" strike="noStrike">
                          <a:effectLst/>
                        </a:rPr>
                        <a:t>12</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DAIMLER</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Germany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Automobiles &amp; Parts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7536</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4332278"/>
                  </a:ext>
                </a:extLst>
              </a:tr>
              <a:tr h="179070">
                <a:tc>
                  <a:txBody>
                    <a:bodyPr/>
                    <a:lstStyle/>
                    <a:p>
                      <a:pPr algn="ctr" rtl="0" fontAlgn="b"/>
                      <a:r>
                        <a:rPr lang="tr-TR" sz="1100" u="none" strike="noStrike">
                          <a:effectLst/>
                        </a:rPr>
                        <a:t>13</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TOYOTA MOTOR</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Japan</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Automobiles &amp; Parts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7500,1</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3908310"/>
                  </a:ext>
                </a:extLst>
              </a:tr>
              <a:tr h="179070">
                <a:tc>
                  <a:txBody>
                    <a:bodyPr/>
                    <a:lstStyle/>
                    <a:p>
                      <a:pPr algn="ctr" rtl="0" fontAlgn="b"/>
                      <a:r>
                        <a:rPr lang="tr-TR" sz="1100" u="none" strike="noStrike">
                          <a:effectLst/>
                        </a:rPr>
                        <a:t>14</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PFIZER</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US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Pharmaceuticals &amp; Biotechnology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7376,9</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5073382"/>
                  </a:ext>
                </a:extLst>
              </a:tr>
              <a:tr h="179070">
                <a:tc>
                  <a:txBody>
                    <a:bodyPr/>
                    <a:lstStyle/>
                    <a:p>
                      <a:pPr algn="ctr" rtl="0" fontAlgn="b"/>
                      <a:r>
                        <a:rPr lang="tr-TR" sz="1100" u="none" strike="noStrike">
                          <a:effectLst/>
                        </a:rPr>
                        <a:t>15</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FORD MOTOR</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US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Automobiles &amp; Parts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6925,3</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7297269"/>
                  </a:ext>
                </a:extLst>
              </a:tr>
              <a:tr h="179070">
                <a:tc>
                  <a:txBody>
                    <a:bodyPr/>
                    <a:lstStyle/>
                    <a:p>
                      <a:pPr algn="ctr" rtl="0" fontAlgn="b"/>
                      <a:r>
                        <a:rPr lang="tr-TR" sz="1100" u="none" strike="noStrike">
                          <a:effectLst/>
                        </a:rPr>
                        <a:t>535</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TOFAS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Turkey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Automobiles &amp; Parts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204,2</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3822614"/>
                  </a:ext>
                </a:extLst>
              </a:tr>
              <a:tr h="179070">
                <a:tc>
                  <a:txBody>
                    <a:bodyPr/>
                    <a:lstStyle/>
                    <a:p>
                      <a:pPr algn="ctr" rtl="0" fontAlgn="b"/>
                      <a:r>
                        <a:rPr lang="tr-TR" sz="1100" u="none" strike="noStrike">
                          <a:effectLst/>
                        </a:rPr>
                        <a:t>799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FORD OTOMOTIV</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Turkey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Automobiles &amp; Parts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120,7</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2448523"/>
                  </a:ext>
                </a:extLst>
              </a:tr>
              <a:tr h="179070">
                <a:tc>
                  <a:txBody>
                    <a:bodyPr/>
                    <a:lstStyle/>
                    <a:p>
                      <a:pPr algn="ctr" rtl="0" fontAlgn="b"/>
                      <a:r>
                        <a:rPr lang="tr-TR" sz="1100" u="none" strike="noStrike">
                          <a:effectLst/>
                        </a:rPr>
                        <a:t>1204</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ASELSAN ELEKTRONIK SANAYI  </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Turkey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Electronic &amp; Electrical Equipment</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71,4</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6050610"/>
                  </a:ext>
                </a:extLst>
              </a:tr>
              <a:tr h="179070">
                <a:tc>
                  <a:txBody>
                    <a:bodyPr/>
                    <a:lstStyle/>
                    <a:p>
                      <a:pPr algn="ctr" rtl="0" fontAlgn="b"/>
                      <a:r>
                        <a:rPr lang="tr-TR" sz="1100" u="none" strike="noStrike">
                          <a:effectLst/>
                        </a:rPr>
                        <a:t>1214</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KOC</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Turkey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General Industrials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70,5</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9958677"/>
                  </a:ext>
                </a:extLst>
              </a:tr>
              <a:tr h="179070">
                <a:tc>
                  <a:txBody>
                    <a:bodyPr/>
                    <a:lstStyle/>
                    <a:p>
                      <a:pPr algn="ctr" rtl="0" fontAlgn="b"/>
                      <a:r>
                        <a:rPr lang="tr-TR" sz="1100" u="none" strike="noStrike">
                          <a:effectLst/>
                        </a:rPr>
                        <a:t>1419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ARCELIK</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Turkey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Household Goods &amp; Home  </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56</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6320497"/>
                  </a:ext>
                </a:extLst>
              </a:tr>
              <a:tr h="179070">
                <a:tc>
                  <a:txBody>
                    <a:bodyPr/>
                    <a:lstStyle/>
                    <a:p>
                      <a:pPr algn="ctr" rtl="0" fontAlgn="b"/>
                      <a:r>
                        <a:rPr lang="tr-TR" sz="1100" u="none" strike="noStrike">
                          <a:effectLst/>
                        </a:rPr>
                        <a:t>2004</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TURK TELEKOMUNIKASYON</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Turkey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Mobile Telecommunications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a:effectLst/>
                        </a:rPr>
                        <a:t>33,9</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0589448"/>
                  </a:ext>
                </a:extLst>
              </a:tr>
              <a:tr h="179070">
                <a:tc>
                  <a:txBody>
                    <a:bodyPr/>
                    <a:lstStyle/>
                    <a:p>
                      <a:pPr algn="ctr" rtl="0" fontAlgn="b"/>
                      <a:r>
                        <a:rPr lang="tr-TR" sz="1100" u="none" strike="noStrike">
                          <a:effectLst/>
                        </a:rPr>
                        <a:t>2466</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s-ES" sz="1100" u="none" strike="noStrike">
                          <a:effectLst/>
                        </a:rPr>
                        <a:t>TURKIYE SISE VE CAM FAB.</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Turkey</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tr-TR" sz="1100" u="none" strike="noStrike">
                          <a:effectLst/>
                        </a:rPr>
                        <a:t>General Industrials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1100" u="none" strike="noStrike" dirty="0">
                          <a:effectLst/>
                        </a:rPr>
                        <a:t>24,6</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9479486"/>
                  </a:ext>
                </a:extLst>
              </a:tr>
            </a:tbl>
          </a:graphicData>
        </a:graphic>
      </p:graphicFrame>
    </p:spTree>
    <p:extLst>
      <p:ext uri="{BB962C8B-B14F-4D97-AF65-F5344CB8AC3E}">
        <p14:creationId xmlns:p14="http://schemas.microsoft.com/office/powerpoint/2010/main" val="164884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normAutofit fontScale="90000"/>
          </a:bodyPr>
          <a:lstStyle/>
          <a:p>
            <a:r>
              <a:rPr lang="tr-TR" dirty="0"/>
              <a:t>Türk Şirketlerinin Ar-Ge Yapısı</a:t>
            </a:r>
            <a:br>
              <a:rPr lang="tr-TR" dirty="0"/>
            </a:br>
            <a:endParaRPr lang="tr-TR" dirty="0"/>
          </a:p>
        </p:txBody>
      </p:sp>
      <p:graphicFrame>
        <p:nvGraphicFramePr>
          <p:cNvPr id="4" name="İçerik Yer Tutucusu 3"/>
          <p:cNvGraphicFramePr>
            <a:graphicFrameLocks noGrp="1"/>
          </p:cNvGraphicFramePr>
          <p:nvPr>
            <p:ph idx="1"/>
            <p:extLst/>
          </p:nvPr>
        </p:nvGraphicFramePr>
        <p:xfrm>
          <a:off x="395535" y="836712"/>
          <a:ext cx="8229599" cy="6126480"/>
        </p:xfrm>
        <a:graphic>
          <a:graphicData uri="http://schemas.openxmlformats.org/drawingml/2006/table">
            <a:tbl>
              <a:tblPr firstRow="1" bandRow="1">
                <a:tableStyleId>{5C22544A-7EE6-4342-B048-85BDC9FD1C3A}</a:tableStyleId>
              </a:tblPr>
              <a:tblGrid>
                <a:gridCol w="659245">
                  <a:extLst>
                    <a:ext uri="{9D8B030D-6E8A-4147-A177-3AD203B41FA5}">
                      <a16:colId xmlns:a16="http://schemas.microsoft.com/office/drawing/2014/main" val="20000"/>
                    </a:ext>
                  </a:extLst>
                </a:gridCol>
                <a:gridCol w="2087407">
                  <a:extLst>
                    <a:ext uri="{9D8B030D-6E8A-4147-A177-3AD203B41FA5}">
                      <a16:colId xmlns:a16="http://schemas.microsoft.com/office/drawing/2014/main" val="20001"/>
                    </a:ext>
                  </a:extLst>
                </a:gridCol>
                <a:gridCol w="1517523">
                  <a:extLst>
                    <a:ext uri="{9D8B030D-6E8A-4147-A177-3AD203B41FA5}">
                      <a16:colId xmlns:a16="http://schemas.microsoft.com/office/drawing/2014/main" val="20002"/>
                    </a:ext>
                  </a:extLst>
                </a:gridCol>
                <a:gridCol w="1229129">
                  <a:extLst>
                    <a:ext uri="{9D8B030D-6E8A-4147-A177-3AD203B41FA5}">
                      <a16:colId xmlns:a16="http://schemas.microsoft.com/office/drawing/2014/main" val="20003"/>
                    </a:ext>
                  </a:extLst>
                </a:gridCol>
                <a:gridCol w="1373326">
                  <a:extLst>
                    <a:ext uri="{9D8B030D-6E8A-4147-A177-3AD203B41FA5}">
                      <a16:colId xmlns:a16="http://schemas.microsoft.com/office/drawing/2014/main" val="20004"/>
                    </a:ext>
                  </a:extLst>
                </a:gridCol>
                <a:gridCol w="1362969">
                  <a:extLst>
                    <a:ext uri="{9D8B030D-6E8A-4147-A177-3AD203B41FA5}">
                      <a16:colId xmlns:a16="http://schemas.microsoft.com/office/drawing/2014/main" val="20005"/>
                    </a:ext>
                  </a:extLst>
                </a:gridCol>
              </a:tblGrid>
              <a:tr h="629090">
                <a:tc>
                  <a:txBody>
                    <a:bodyPr/>
                    <a:lstStyle/>
                    <a:p>
                      <a:r>
                        <a:rPr lang="tr-TR" dirty="0"/>
                        <a:t>Sıra </a:t>
                      </a:r>
                    </a:p>
                  </a:txBody>
                  <a:tcPr/>
                </a:tc>
                <a:tc>
                  <a:txBody>
                    <a:bodyPr/>
                    <a:lstStyle/>
                    <a:p>
                      <a:r>
                        <a:rPr lang="tr-TR" dirty="0"/>
                        <a:t>Şirket Adı</a:t>
                      </a:r>
                    </a:p>
                  </a:txBody>
                  <a:tcPr/>
                </a:tc>
                <a:tc>
                  <a:txBody>
                    <a:bodyPr/>
                    <a:lstStyle/>
                    <a:p>
                      <a:r>
                        <a:rPr lang="tr-TR" dirty="0" err="1"/>
                        <a:t>Arge</a:t>
                      </a:r>
                      <a:r>
                        <a:rPr lang="tr-TR" dirty="0"/>
                        <a:t> Har </a:t>
                      </a:r>
                      <a:r>
                        <a:rPr lang="tr-TR" dirty="0" err="1"/>
                        <a:t>Tl</a:t>
                      </a:r>
                      <a:endParaRPr lang="tr-TR" dirty="0"/>
                    </a:p>
                  </a:txBody>
                  <a:tcPr/>
                </a:tc>
                <a:tc>
                  <a:txBody>
                    <a:bodyPr/>
                    <a:lstStyle/>
                    <a:p>
                      <a:r>
                        <a:rPr lang="tr-TR" dirty="0"/>
                        <a:t>Ar-Ge </a:t>
                      </a:r>
                    </a:p>
                  </a:txBody>
                  <a:tcPr/>
                </a:tc>
                <a:tc>
                  <a:txBody>
                    <a:bodyPr/>
                    <a:lstStyle/>
                    <a:p>
                      <a:r>
                        <a:rPr lang="tr-TR" sz="1600" dirty="0"/>
                        <a:t>Ar-Ge Ciro %</a:t>
                      </a:r>
                    </a:p>
                  </a:txBody>
                  <a:tcPr/>
                </a:tc>
                <a:tc>
                  <a:txBody>
                    <a:bodyPr/>
                    <a:lstStyle/>
                    <a:p>
                      <a:r>
                        <a:rPr lang="tr-TR" dirty="0"/>
                        <a:t>Ar-Ge Pers.</a:t>
                      </a:r>
                    </a:p>
                  </a:txBody>
                  <a:tcPr/>
                </a:tc>
                <a:extLst>
                  <a:ext uri="{0D108BD9-81ED-4DB2-BD59-A6C34878D82A}">
                    <a16:rowId xmlns:a16="http://schemas.microsoft.com/office/drawing/2014/main" val="10000"/>
                  </a:ext>
                </a:extLst>
              </a:tr>
              <a:tr h="359480">
                <a:tc>
                  <a:txBody>
                    <a:bodyPr/>
                    <a:lstStyle/>
                    <a:p>
                      <a:r>
                        <a:rPr lang="tr-TR" dirty="0"/>
                        <a:t>1</a:t>
                      </a:r>
                    </a:p>
                  </a:txBody>
                  <a:tcPr/>
                </a:tc>
                <a:tc>
                  <a:txBody>
                    <a:bodyPr/>
                    <a:lstStyle/>
                    <a:p>
                      <a:r>
                        <a:rPr lang="tr-TR" dirty="0"/>
                        <a:t>Aselsan</a:t>
                      </a:r>
                    </a:p>
                  </a:txBody>
                  <a:tcPr/>
                </a:tc>
                <a:tc>
                  <a:txBody>
                    <a:bodyPr/>
                    <a:lstStyle/>
                    <a:p>
                      <a:r>
                        <a:rPr lang="tr-TR" dirty="0"/>
                        <a:t>1.242.624.679</a:t>
                      </a:r>
                    </a:p>
                  </a:txBody>
                  <a:tcPr/>
                </a:tc>
                <a:tc>
                  <a:txBody>
                    <a:bodyPr/>
                    <a:lstStyle/>
                    <a:p>
                      <a:r>
                        <a:rPr lang="tr-TR" dirty="0"/>
                        <a:t>353.000</a:t>
                      </a:r>
                    </a:p>
                  </a:txBody>
                  <a:tcPr/>
                </a:tc>
                <a:tc>
                  <a:txBody>
                    <a:bodyPr/>
                    <a:lstStyle/>
                    <a:p>
                      <a:r>
                        <a:rPr lang="tr-TR" dirty="0"/>
                        <a:t>33</a:t>
                      </a:r>
                    </a:p>
                  </a:txBody>
                  <a:tcPr/>
                </a:tc>
                <a:tc>
                  <a:txBody>
                    <a:bodyPr/>
                    <a:lstStyle/>
                    <a:p>
                      <a:r>
                        <a:rPr lang="tr-TR" dirty="0"/>
                        <a:t>2658</a:t>
                      </a:r>
                    </a:p>
                  </a:txBody>
                  <a:tcPr/>
                </a:tc>
                <a:extLst>
                  <a:ext uri="{0D108BD9-81ED-4DB2-BD59-A6C34878D82A}">
                    <a16:rowId xmlns:a16="http://schemas.microsoft.com/office/drawing/2014/main" val="10001"/>
                  </a:ext>
                </a:extLst>
              </a:tr>
              <a:tr h="359480">
                <a:tc>
                  <a:txBody>
                    <a:bodyPr/>
                    <a:lstStyle/>
                    <a:p>
                      <a:r>
                        <a:rPr lang="tr-TR" dirty="0"/>
                        <a:t>2</a:t>
                      </a:r>
                    </a:p>
                  </a:txBody>
                  <a:tcPr/>
                </a:tc>
                <a:tc>
                  <a:txBody>
                    <a:bodyPr/>
                    <a:lstStyle/>
                    <a:p>
                      <a:r>
                        <a:rPr lang="tr-TR" dirty="0" err="1"/>
                        <a:t>Tusaş</a:t>
                      </a:r>
                      <a:endParaRPr lang="tr-TR" dirty="0"/>
                    </a:p>
                  </a:txBody>
                  <a:tcPr/>
                </a:tc>
                <a:tc>
                  <a:txBody>
                    <a:bodyPr/>
                    <a:lstStyle/>
                    <a:p>
                      <a:r>
                        <a:rPr lang="tr-TR" dirty="0"/>
                        <a:t>720.849.593</a:t>
                      </a:r>
                    </a:p>
                  </a:txBody>
                  <a:tcPr/>
                </a:tc>
                <a:tc>
                  <a:txBody>
                    <a:bodyPr/>
                    <a:lstStyle/>
                    <a:p>
                      <a:r>
                        <a:rPr lang="tr-TR" dirty="0"/>
                        <a:t>204.206</a:t>
                      </a:r>
                    </a:p>
                  </a:txBody>
                  <a:tcPr/>
                </a:tc>
                <a:tc>
                  <a:txBody>
                    <a:bodyPr/>
                    <a:lstStyle/>
                    <a:p>
                      <a:r>
                        <a:rPr lang="tr-TR" dirty="0"/>
                        <a:t>28.3</a:t>
                      </a:r>
                    </a:p>
                  </a:txBody>
                  <a:tcPr/>
                </a:tc>
                <a:tc>
                  <a:txBody>
                    <a:bodyPr/>
                    <a:lstStyle/>
                    <a:p>
                      <a:r>
                        <a:rPr lang="tr-TR" dirty="0"/>
                        <a:t>1584</a:t>
                      </a:r>
                    </a:p>
                  </a:txBody>
                  <a:tcPr/>
                </a:tc>
                <a:extLst>
                  <a:ext uri="{0D108BD9-81ED-4DB2-BD59-A6C34878D82A}">
                    <a16:rowId xmlns:a16="http://schemas.microsoft.com/office/drawing/2014/main" val="10002"/>
                  </a:ext>
                </a:extLst>
              </a:tr>
              <a:tr h="359480">
                <a:tc>
                  <a:txBody>
                    <a:bodyPr/>
                    <a:lstStyle/>
                    <a:p>
                      <a:r>
                        <a:rPr lang="tr-TR" dirty="0"/>
                        <a:t>3</a:t>
                      </a:r>
                    </a:p>
                  </a:txBody>
                  <a:tcPr/>
                </a:tc>
                <a:tc>
                  <a:txBody>
                    <a:bodyPr/>
                    <a:lstStyle/>
                    <a:p>
                      <a:r>
                        <a:rPr lang="tr-TR" dirty="0"/>
                        <a:t>Ford Otomotiv</a:t>
                      </a:r>
                    </a:p>
                  </a:txBody>
                  <a:tcPr/>
                </a:tc>
                <a:tc>
                  <a:txBody>
                    <a:bodyPr/>
                    <a:lstStyle/>
                    <a:p>
                      <a:r>
                        <a:rPr lang="tr-TR" dirty="0"/>
                        <a:t>479.179.290</a:t>
                      </a:r>
                    </a:p>
                  </a:txBody>
                  <a:tcPr/>
                </a:tc>
                <a:tc>
                  <a:txBody>
                    <a:bodyPr/>
                    <a:lstStyle/>
                    <a:p>
                      <a:r>
                        <a:rPr lang="tr-TR" dirty="0"/>
                        <a:t>136.130</a:t>
                      </a:r>
                    </a:p>
                  </a:txBody>
                  <a:tcPr/>
                </a:tc>
                <a:tc>
                  <a:txBody>
                    <a:bodyPr/>
                    <a:lstStyle/>
                    <a:p>
                      <a:r>
                        <a:rPr lang="tr-TR" dirty="0"/>
                        <a:t>2.48</a:t>
                      </a:r>
                    </a:p>
                  </a:txBody>
                  <a:tcPr/>
                </a:tc>
                <a:tc>
                  <a:txBody>
                    <a:bodyPr/>
                    <a:lstStyle/>
                    <a:p>
                      <a:r>
                        <a:rPr lang="tr-TR" dirty="0"/>
                        <a:t>1585</a:t>
                      </a:r>
                    </a:p>
                  </a:txBody>
                  <a:tcPr/>
                </a:tc>
                <a:extLst>
                  <a:ext uri="{0D108BD9-81ED-4DB2-BD59-A6C34878D82A}">
                    <a16:rowId xmlns:a16="http://schemas.microsoft.com/office/drawing/2014/main" val="10003"/>
                  </a:ext>
                </a:extLst>
              </a:tr>
              <a:tr h="359480">
                <a:tc>
                  <a:txBody>
                    <a:bodyPr/>
                    <a:lstStyle/>
                    <a:p>
                      <a:r>
                        <a:rPr lang="tr-TR" dirty="0"/>
                        <a:t>4</a:t>
                      </a:r>
                    </a:p>
                  </a:txBody>
                  <a:tcPr/>
                </a:tc>
                <a:tc>
                  <a:txBody>
                    <a:bodyPr/>
                    <a:lstStyle/>
                    <a:p>
                      <a:r>
                        <a:rPr lang="tr-TR" dirty="0"/>
                        <a:t>Tofaş Otomotiv</a:t>
                      </a:r>
                    </a:p>
                  </a:txBody>
                  <a:tcPr/>
                </a:tc>
                <a:tc>
                  <a:txBody>
                    <a:bodyPr/>
                    <a:lstStyle/>
                    <a:p>
                      <a:r>
                        <a:rPr lang="tr-TR" dirty="0"/>
                        <a:t>440.280.000</a:t>
                      </a:r>
                    </a:p>
                  </a:txBody>
                  <a:tcPr/>
                </a:tc>
                <a:tc>
                  <a:txBody>
                    <a:bodyPr/>
                    <a:lstStyle/>
                    <a:p>
                      <a:r>
                        <a:rPr lang="tr-TR" dirty="0"/>
                        <a:t>125.179</a:t>
                      </a:r>
                    </a:p>
                  </a:txBody>
                  <a:tcPr/>
                </a:tc>
                <a:tc>
                  <a:txBody>
                    <a:bodyPr/>
                    <a:lstStyle/>
                    <a:p>
                      <a:r>
                        <a:rPr lang="tr-TR" dirty="0"/>
                        <a:t>2.96</a:t>
                      </a:r>
                    </a:p>
                  </a:txBody>
                  <a:tcPr/>
                </a:tc>
                <a:tc>
                  <a:txBody>
                    <a:bodyPr/>
                    <a:lstStyle/>
                    <a:p>
                      <a:r>
                        <a:rPr lang="tr-TR" dirty="0"/>
                        <a:t>635</a:t>
                      </a:r>
                    </a:p>
                  </a:txBody>
                  <a:tcPr/>
                </a:tc>
                <a:extLst>
                  <a:ext uri="{0D108BD9-81ED-4DB2-BD59-A6C34878D82A}">
                    <a16:rowId xmlns:a16="http://schemas.microsoft.com/office/drawing/2014/main" val="10004"/>
                  </a:ext>
                </a:extLst>
              </a:tr>
              <a:tr h="359480">
                <a:tc>
                  <a:txBody>
                    <a:bodyPr/>
                    <a:lstStyle/>
                    <a:p>
                      <a:r>
                        <a:rPr lang="tr-TR" dirty="0"/>
                        <a:t>5</a:t>
                      </a:r>
                    </a:p>
                  </a:txBody>
                  <a:tcPr/>
                </a:tc>
                <a:tc>
                  <a:txBody>
                    <a:bodyPr/>
                    <a:lstStyle/>
                    <a:p>
                      <a:r>
                        <a:rPr lang="tr-TR" dirty="0" err="1"/>
                        <a:t>Roketsan</a:t>
                      </a:r>
                      <a:endParaRPr lang="tr-TR" dirty="0"/>
                    </a:p>
                  </a:txBody>
                  <a:tcPr/>
                </a:tc>
                <a:tc>
                  <a:txBody>
                    <a:bodyPr/>
                    <a:lstStyle/>
                    <a:p>
                      <a:r>
                        <a:rPr lang="tr-TR" dirty="0"/>
                        <a:t>397.698.118</a:t>
                      </a:r>
                    </a:p>
                  </a:txBody>
                  <a:tcPr/>
                </a:tc>
                <a:tc>
                  <a:txBody>
                    <a:bodyPr/>
                    <a:lstStyle/>
                    <a:p>
                      <a:r>
                        <a:rPr lang="tr-TR" dirty="0"/>
                        <a:t>112.982</a:t>
                      </a:r>
                    </a:p>
                  </a:txBody>
                  <a:tcPr/>
                </a:tc>
                <a:tc>
                  <a:txBody>
                    <a:bodyPr/>
                    <a:lstStyle/>
                    <a:p>
                      <a:r>
                        <a:rPr lang="tr-TR" dirty="0"/>
                        <a:t>37</a:t>
                      </a:r>
                    </a:p>
                  </a:txBody>
                  <a:tcPr/>
                </a:tc>
                <a:tc>
                  <a:txBody>
                    <a:bodyPr/>
                    <a:lstStyle/>
                    <a:p>
                      <a:r>
                        <a:rPr lang="tr-TR" dirty="0"/>
                        <a:t>772</a:t>
                      </a:r>
                    </a:p>
                  </a:txBody>
                  <a:tcPr/>
                </a:tc>
                <a:extLst>
                  <a:ext uri="{0D108BD9-81ED-4DB2-BD59-A6C34878D82A}">
                    <a16:rowId xmlns:a16="http://schemas.microsoft.com/office/drawing/2014/main" val="10005"/>
                  </a:ext>
                </a:extLst>
              </a:tr>
              <a:tr h="359480">
                <a:tc>
                  <a:txBody>
                    <a:bodyPr/>
                    <a:lstStyle/>
                    <a:p>
                      <a:r>
                        <a:rPr lang="tr-TR" dirty="0"/>
                        <a:t>6</a:t>
                      </a:r>
                    </a:p>
                  </a:txBody>
                  <a:tcPr/>
                </a:tc>
                <a:tc>
                  <a:txBody>
                    <a:bodyPr/>
                    <a:lstStyle/>
                    <a:p>
                      <a:r>
                        <a:rPr lang="tr-TR" dirty="0"/>
                        <a:t>Koç Holding</a:t>
                      </a:r>
                    </a:p>
                  </a:txBody>
                  <a:tcPr/>
                </a:tc>
                <a:tc>
                  <a:txBody>
                    <a:bodyPr/>
                    <a:lstStyle/>
                    <a:p>
                      <a:r>
                        <a:rPr lang="tr-TR" dirty="0"/>
                        <a:t>228.122.000</a:t>
                      </a:r>
                    </a:p>
                  </a:txBody>
                  <a:tcPr/>
                </a:tc>
                <a:tc>
                  <a:txBody>
                    <a:bodyPr/>
                    <a:lstStyle/>
                    <a:p>
                      <a:r>
                        <a:rPr lang="tr-TR" dirty="0"/>
                        <a:t>64.715</a:t>
                      </a:r>
                    </a:p>
                  </a:txBody>
                  <a:tcPr/>
                </a:tc>
                <a:tc>
                  <a:txBody>
                    <a:bodyPr/>
                    <a:lstStyle/>
                    <a:p>
                      <a:endParaRPr lang="tr-TR" dirty="0"/>
                    </a:p>
                  </a:txBody>
                  <a:tcPr/>
                </a:tc>
                <a:tc>
                  <a:txBody>
                    <a:bodyPr/>
                    <a:lstStyle/>
                    <a:p>
                      <a:endParaRPr lang="tr-TR"/>
                    </a:p>
                  </a:txBody>
                  <a:tcPr/>
                </a:tc>
                <a:extLst>
                  <a:ext uri="{0D108BD9-81ED-4DB2-BD59-A6C34878D82A}">
                    <a16:rowId xmlns:a16="http://schemas.microsoft.com/office/drawing/2014/main" val="10006"/>
                  </a:ext>
                </a:extLst>
              </a:tr>
              <a:tr h="359480">
                <a:tc>
                  <a:txBody>
                    <a:bodyPr/>
                    <a:lstStyle/>
                    <a:p>
                      <a:r>
                        <a:rPr lang="tr-TR" dirty="0"/>
                        <a:t>7</a:t>
                      </a:r>
                    </a:p>
                  </a:txBody>
                  <a:tcPr/>
                </a:tc>
                <a:tc>
                  <a:txBody>
                    <a:bodyPr/>
                    <a:lstStyle/>
                    <a:p>
                      <a:r>
                        <a:rPr lang="tr-TR" dirty="0"/>
                        <a:t>Arçelik</a:t>
                      </a:r>
                    </a:p>
                  </a:txBody>
                  <a:tcPr/>
                </a:tc>
                <a:tc>
                  <a:txBody>
                    <a:bodyPr/>
                    <a:lstStyle/>
                    <a:p>
                      <a:r>
                        <a:rPr lang="tr-TR" dirty="0"/>
                        <a:t>201.229.659</a:t>
                      </a:r>
                    </a:p>
                  </a:txBody>
                  <a:tcPr/>
                </a:tc>
                <a:tc>
                  <a:txBody>
                    <a:bodyPr/>
                    <a:lstStyle/>
                    <a:p>
                      <a:r>
                        <a:rPr lang="tr-TR" dirty="0"/>
                        <a:t>57.167</a:t>
                      </a:r>
                    </a:p>
                  </a:txBody>
                  <a:tcPr/>
                </a:tc>
                <a:tc>
                  <a:txBody>
                    <a:bodyPr/>
                    <a:lstStyle/>
                    <a:p>
                      <a:r>
                        <a:rPr lang="tr-TR" dirty="0"/>
                        <a:t>2.12</a:t>
                      </a:r>
                    </a:p>
                  </a:txBody>
                  <a:tcPr/>
                </a:tc>
                <a:tc>
                  <a:txBody>
                    <a:bodyPr/>
                    <a:lstStyle/>
                    <a:p>
                      <a:r>
                        <a:rPr lang="tr-TR" dirty="0"/>
                        <a:t>1343</a:t>
                      </a:r>
                    </a:p>
                  </a:txBody>
                  <a:tcPr/>
                </a:tc>
                <a:extLst>
                  <a:ext uri="{0D108BD9-81ED-4DB2-BD59-A6C34878D82A}">
                    <a16:rowId xmlns:a16="http://schemas.microsoft.com/office/drawing/2014/main" val="10007"/>
                  </a:ext>
                </a:extLst>
              </a:tr>
              <a:tr h="359480">
                <a:tc>
                  <a:txBody>
                    <a:bodyPr/>
                    <a:lstStyle/>
                    <a:p>
                      <a:r>
                        <a:rPr lang="tr-TR" dirty="0"/>
                        <a:t>8</a:t>
                      </a:r>
                    </a:p>
                  </a:txBody>
                  <a:tcPr/>
                </a:tc>
                <a:tc>
                  <a:txBody>
                    <a:bodyPr/>
                    <a:lstStyle/>
                    <a:p>
                      <a:r>
                        <a:rPr lang="tr-TR" dirty="0"/>
                        <a:t>Vestel Elektronik</a:t>
                      </a:r>
                    </a:p>
                  </a:txBody>
                  <a:tcPr/>
                </a:tc>
                <a:tc>
                  <a:txBody>
                    <a:bodyPr/>
                    <a:lstStyle/>
                    <a:p>
                      <a:r>
                        <a:rPr lang="tr-TR" dirty="0"/>
                        <a:t>149.030.000</a:t>
                      </a:r>
                    </a:p>
                  </a:txBody>
                  <a:tcPr/>
                </a:tc>
                <a:tc>
                  <a:txBody>
                    <a:bodyPr/>
                    <a:lstStyle/>
                    <a:p>
                      <a:r>
                        <a:rPr lang="tr-TR" dirty="0"/>
                        <a:t>42.338</a:t>
                      </a:r>
                    </a:p>
                  </a:txBody>
                  <a:tcPr/>
                </a:tc>
                <a:tc>
                  <a:txBody>
                    <a:bodyPr/>
                    <a:lstStyle/>
                    <a:p>
                      <a:r>
                        <a:rPr lang="tr-TR" dirty="0"/>
                        <a:t>1.80</a:t>
                      </a:r>
                    </a:p>
                  </a:txBody>
                  <a:tcPr/>
                </a:tc>
                <a:tc>
                  <a:txBody>
                    <a:bodyPr/>
                    <a:lstStyle/>
                    <a:p>
                      <a:r>
                        <a:rPr lang="tr-TR" dirty="0"/>
                        <a:t>1600</a:t>
                      </a:r>
                    </a:p>
                  </a:txBody>
                  <a:tcPr/>
                </a:tc>
                <a:extLst>
                  <a:ext uri="{0D108BD9-81ED-4DB2-BD59-A6C34878D82A}">
                    <a16:rowId xmlns:a16="http://schemas.microsoft.com/office/drawing/2014/main" val="10008"/>
                  </a:ext>
                </a:extLst>
              </a:tr>
              <a:tr h="359480">
                <a:tc>
                  <a:txBody>
                    <a:bodyPr/>
                    <a:lstStyle/>
                    <a:p>
                      <a:r>
                        <a:rPr lang="tr-TR" dirty="0"/>
                        <a:t>9</a:t>
                      </a:r>
                    </a:p>
                  </a:txBody>
                  <a:tcPr/>
                </a:tc>
                <a:tc>
                  <a:txBody>
                    <a:bodyPr/>
                    <a:lstStyle/>
                    <a:p>
                      <a:r>
                        <a:rPr lang="tr-TR" dirty="0" err="1"/>
                        <a:t>Havelsan</a:t>
                      </a:r>
                      <a:endParaRPr lang="tr-TR" dirty="0"/>
                    </a:p>
                  </a:txBody>
                  <a:tcPr/>
                </a:tc>
                <a:tc>
                  <a:txBody>
                    <a:bodyPr/>
                    <a:lstStyle/>
                    <a:p>
                      <a:r>
                        <a:rPr lang="tr-TR" dirty="0"/>
                        <a:t>121.000.000</a:t>
                      </a:r>
                    </a:p>
                  </a:txBody>
                  <a:tcPr/>
                </a:tc>
                <a:tc>
                  <a:txBody>
                    <a:bodyPr/>
                    <a:lstStyle/>
                    <a:p>
                      <a:r>
                        <a:rPr lang="tr-TR" dirty="0"/>
                        <a:t>34.375</a:t>
                      </a:r>
                    </a:p>
                  </a:txBody>
                  <a:tcPr/>
                </a:tc>
                <a:tc>
                  <a:txBody>
                    <a:bodyPr/>
                    <a:lstStyle/>
                    <a:p>
                      <a:r>
                        <a:rPr lang="tr-TR" dirty="0"/>
                        <a:t>28</a:t>
                      </a:r>
                    </a:p>
                  </a:txBody>
                  <a:tcPr/>
                </a:tc>
                <a:tc>
                  <a:txBody>
                    <a:bodyPr/>
                    <a:lstStyle/>
                    <a:p>
                      <a:r>
                        <a:rPr lang="tr-TR" dirty="0"/>
                        <a:t>834</a:t>
                      </a:r>
                    </a:p>
                  </a:txBody>
                  <a:tcPr/>
                </a:tc>
                <a:extLst>
                  <a:ext uri="{0D108BD9-81ED-4DB2-BD59-A6C34878D82A}">
                    <a16:rowId xmlns:a16="http://schemas.microsoft.com/office/drawing/2014/main" val="10009"/>
                  </a:ext>
                </a:extLst>
              </a:tr>
              <a:tr h="359480">
                <a:tc>
                  <a:txBody>
                    <a:bodyPr/>
                    <a:lstStyle/>
                    <a:p>
                      <a:r>
                        <a:rPr lang="tr-TR" dirty="0"/>
                        <a:t>10</a:t>
                      </a:r>
                    </a:p>
                  </a:txBody>
                  <a:tcPr/>
                </a:tc>
                <a:tc>
                  <a:txBody>
                    <a:bodyPr/>
                    <a:lstStyle/>
                    <a:p>
                      <a:r>
                        <a:rPr lang="tr-TR" dirty="0" err="1"/>
                        <a:t>Netaş</a:t>
                      </a:r>
                      <a:r>
                        <a:rPr lang="tr-TR" dirty="0"/>
                        <a:t> Telekom.</a:t>
                      </a:r>
                    </a:p>
                  </a:txBody>
                  <a:tcPr/>
                </a:tc>
                <a:tc>
                  <a:txBody>
                    <a:bodyPr/>
                    <a:lstStyle/>
                    <a:p>
                      <a:r>
                        <a:rPr lang="tr-TR" dirty="0"/>
                        <a:t>105.476.938</a:t>
                      </a:r>
                    </a:p>
                  </a:txBody>
                  <a:tcPr/>
                </a:tc>
                <a:tc>
                  <a:txBody>
                    <a:bodyPr/>
                    <a:lstStyle/>
                    <a:p>
                      <a:r>
                        <a:rPr lang="tr-TR" dirty="0"/>
                        <a:t>29.965</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10"/>
                  </a:ext>
                </a:extLst>
              </a:tr>
              <a:tr h="359480">
                <a:tc>
                  <a:txBody>
                    <a:bodyPr/>
                    <a:lstStyle/>
                    <a:p>
                      <a:r>
                        <a:rPr lang="tr-TR" dirty="0"/>
                        <a:t>11</a:t>
                      </a:r>
                    </a:p>
                  </a:txBody>
                  <a:tcPr/>
                </a:tc>
                <a:tc>
                  <a:txBody>
                    <a:bodyPr/>
                    <a:lstStyle/>
                    <a:p>
                      <a:r>
                        <a:rPr lang="tr-TR" dirty="0"/>
                        <a:t>Türk Telekom.</a:t>
                      </a:r>
                    </a:p>
                  </a:txBody>
                  <a:tcPr/>
                </a:tc>
                <a:tc>
                  <a:txBody>
                    <a:bodyPr/>
                    <a:lstStyle/>
                    <a:p>
                      <a:r>
                        <a:rPr lang="tr-TR" dirty="0"/>
                        <a:t>93.821.000</a:t>
                      </a:r>
                    </a:p>
                  </a:txBody>
                  <a:tcPr/>
                </a:tc>
                <a:tc>
                  <a:txBody>
                    <a:bodyPr/>
                    <a:lstStyle/>
                    <a:p>
                      <a:r>
                        <a:rPr lang="tr-TR" dirty="0"/>
                        <a:t>26.653</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11"/>
                  </a:ext>
                </a:extLst>
              </a:tr>
              <a:tr h="359480">
                <a:tc>
                  <a:txBody>
                    <a:bodyPr/>
                    <a:lstStyle/>
                    <a:p>
                      <a:r>
                        <a:rPr lang="tr-TR" dirty="0"/>
                        <a:t>12</a:t>
                      </a:r>
                    </a:p>
                  </a:txBody>
                  <a:tcPr/>
                </a:tc>
                <a:tc>
                  <a:txBody>
                    <a:bodyPr/>
                    <a:lstStyle/>
                    <a:p>
                      <a:r>
                        <a:rPr lang="tr-TR" dirty="0"/>
                        <a:t>Belirsiz</a:t>
                      </a:r>
                    </a:p>
                  </a:txBody>
                  <a:tcPr/>
                </a:tc>
                <a:tc>
                  <a:txBody>
                    <a:bodyPr/>
                    <a:lstStyle/>
                    <a:p>
                      <a:r>
                        <a:rPr lang="tr-TR" dirty="0"/>
                        <a:t>93.498.099</a:t>
                      </a:r>
                    </a:p>
                  </a:txBody>
                  <a:tcPr/>
                </a:tc>
                <a:tc>
                  <a:txBody>
                    <a:bodyPr/>
                    <a:lstStyle/>
                    <a:p>
                      <a:r>
                        <a:rPr lang="tr-TR" dirty="0"/>
                        <a:t>26.561</a:t>
                      </a:r>
                    </a:p>
                  </a:txBody>
                  <a:tcPr/>
                </a:tc>
                <a:tc>
                  <a:txBody>
                    <a:bodyPr/>
                    <a:lstStyle/>
                    <a:p>
                      <a:r>
                        <a:rPr lang="tr-TR" dirty="0"/>
                        <a:t>6</a:t>
                      </a:r>
                    </a:p>
                  </a:txBody>
                  <a:tcPr/>
                </a:tc>
                <a:tc>
                  <a:txBody>
                    <a:bodyPr/>
                    <a:lstStyle/>
                    <a:p>
                      <a:r>
                        <a:rPr lang="tr-TR" dirty="0"/>
                        <a:t>530</a:t>
                      </a:r>
                    </a:p>
                  </a:txBody>
                  <a:tcPr/>
                </a:tc>
                <a:extLst>
                  <a:ext uri="{0D108BD9-81ED-4DB2-BD59-A6C34878D82A}">
                    <a16:rowId xmlns:a16="http://schemas.microsoft.com/office/drawing/2014/main" val="10012"/>
                  </a:ext>
                </a:extLst>
              </a:tr>
              <a:tr h="359480">
                <a:tc>
                  <a:txBody>
                    <a:bodyPr/>
                    <a:lstStyle/>
                    <a:p>
                      <a:r>
                        <a:rPr lang="tr-TR" dirty="0"/>
                        <a:t>13</a:t>
                      </a:r>
                    </a:p>
                  </a:txBody>
                  <a:tcPr/>
                </a:tc>
                <a:tc>
                  <a:txBody>
                    <a:bodyPr/>
                    <a:lstStyle/>
                    <a:p>
                      <a:r>
                        <a:rPr lang="tr-TR" dirty="0"/>
                        <a:t>Mercedes-Benz</a:t>
                      </a:r>
                    </a:p>
                  </a:txBody>
                  <a:tcPr/>
                </a:tc>
                <a:tc>
                  <a:txBody>
                    <a:bodyPr/>
                    <a:lstStyle/>
                    <a:p>
                      <a:r>
                        <a:rPr lang="tr-TR" dirty="0"/>
                        <a:t>81.840.256</a:t>
                      </a:r>
                    </a:p>
                  </a:txBody>
                  <a:tcPr/>
                </a:tc>
                <a:tc>
                  <a:txBody>
                    <a:bodyPr/>
                    <a:lstStyle/>
                    <a:p>
                      <a:r>
                        <a:rPr lang="tr-TR" dirty="0"/>
                        <a:t>23.250</a:t>
                      </a:r>
                    </a:p>
                  </a:txBody>
                  <a:tcPr/>
                </a:tc>
                <a:tc>
                  <a:txBody>
                    <a:bodyPr/>
                    <a:lstStyle/>
                    <a:p>
                      <a:r>
                        <a:rPr lang="tr-TR" dirty="0"/>
                        <a:t>2.01</a:t>
                      </a:r>
                    </a:p>
                  </a:txBody>
                  <a:tcPr/>
                </a:tc>
                <a:tc>
                  <a:txBody>
                    <a:bodyPr/>
                    <a:lstStyle/>
                    <a:p>
                      <a:r>
                        <a:rPr lang="tr-TR" dirty="0"/>
                        <a:t>325</a:t>
                      </a:r>
                    </a:p>
                  </a:txBody>
                  <a:tcPr/>
                </a:tc>
                <a:extLst>
                  <a:ext uri="{0D108BD9-81ED-4DB2-BD59-A6C34878D82A}">
                    <a16:rowId xmlns:a16="http://schemas.microsoft.com/office/drawing/2014/main" val="10013"/>
                  </a:ext>
                </a:extLst>
              </a:tr>
              <a:tr h="359480">
                <a:tc>
                  <a:txBody>
                    <a:bodyPr/>
                    <a:lstStyle/>
                    <a:p>
                      <a:r>
                        <a:rPr lang="tr-TR" dirty="0"/>
                        <a:t>14</a:t>
                      </a:r>
                    </a:p>
                  </a:txBody>
                  <a:tcPr/>
                </a:tc>
                <a:tc>
                  <a:txBody>
                    <a:bodyPr/>
                    <a:lstStyle/>
                    <a:p>
                      <a:r>
                        <a:rPr lang="tr-TR" dirty="0"/>
                        <a:t>Türkiye Şişe Cam</a:t>
                      </a:r>
                    </a:p>
                  </a:txBody>
                  <a:tcPr/>
                </a:tc>
                <a:tc>
                  <a:txBody>
                    <a:bodyPr/>
                    <a:lstStyle/>
                    <a:p>
                      <a:r>
                        <a:rPr lang="tr-TR" dirty="0"/>
                        <a:t>73.977.214</a:t>
                      </a:r>
                    </a:p>
                  </a:txBody>
                  <a:tcPr/>
                </a:tc>
                <a:tc>
                  <a:txBody>
                    <a:bodyPr/>
                    <a:lstStyle/>
                    <a:p>
                      <a:r>
                        <a:rPr lang="tr-TR" dirty="0"/>
                        <a:t>21.016</a:t>
                      </a:r>
                    </a:p>
                  </a:txBody>
                  <a:tcPr/>
                </a:tc>
                <a:tc>
                  <a:txBody>
                    <a:bodyPr/>
                    <a:lstStyle/>
                    <a:p>
                      <a:r>
                        <a:rPr lang="tr-TR" dirty="0"/>
                        <a:t>0.90</a:t>
                      </a:r>
                    </a:p>
                  </a:txBody>
                  <a:tcPr/>
                </a:tc>
                <a:tc>
                  <a:txBody>
                    <a:bodyPr/>
                    <a:lstStyle/>
                    <a:p>
                      <a:r>
                        <a:rPr lang="tr-TR" dirty="0"/>
                        <a:t>240</a:t>
                      </a:r>
                    </a:p>
                  </a:txBody>
                  <a:tcPr/>
                </a:tc>
                <a:extLst>
                  <a:ext uri="{0D108BD9-81ED-4DB2-BD59-A6C34878D82A}">
                    <a16:rowId xmlns:a16="http://schemas.microsoft.com/office/drawing/2014/main" val="10014"/>
                  </a:ext>
                </a:extLst>
              </a:tr>
              <a:tr h="359480">
                <a:tc>
                  <a:txBody>
                    <a:bodyPr/>
                    <a:lstStyle/>
                    <a:p>
                      <a:r>
                        <a:rPr lang="tr-TR" dirty="0"/>
                        <a:t>15</a:t>
                      </a:r>
                    </a:p>
                  </a:txBody>
                  <a:tcPr/>
                </a:tc>
                <a:tc>
                  <a:txBody>
                    <a:bodyPr/>
                    <a:lstStyle/>
                    <a:p>
                      <a:r>
                        <a:rPr lang="tr-TR" dirty="0"/>
                        <a:t>FNSS</a:t>
                      </a:r>
                      <a:r>
                        <a:rPr lang="tr-TR" baseline="0" dirty="0"/>
                        <a:t> Savunma Sis</a:t>
                      </a:r>
                      <a:endParaRPr lang="tr-TR" dirty="0"/>
                    </a:p>
                  </a:txBody>
                  <a:tcPr/>
                </a:tc>
                <a:tc>
                  <a:txBody>
                    <a:bodyPr/>
                    <a:lstStyle/>
                    <a:p>
                      <a:r>
                        <a:rPr lang="tr-TR" dirty="0"/>
                        <a:t>73.333.131</a:t>
                      </a:r>
                    </a:p>
                  </a:txBody>
                  <a:tcPr/>
                </a:tc>
                <a:tc>
                  <a:txBody>
                    <a:bodyPr/>
                    <a:lstStyle/>
                    <a:p>
                      <a:r>
                        <a:rPr lang="tr-TR" dirty="0"/>
                        <a:t>20.833</a:t>
                      </a:r>
                    </a:p>
                  </a:txBody>
                  <a:tcPr/>
                </a:tc>
                <a:tc>
                  <a:txBody>
                    <a:bodyPr/>
                    <a:lstStyle/>
                    <a:p>
                      <a:r>
                        <a:rPr lang="tr-TR" dirty="0"/>
                        <a:t>16</a:t>
                      </a:r>
                    </a:p>
                  </a:txBody>
                  <a:tcPr/>
                </a:tc>
                <a:tc>
                  <a:txBody>
                    <a:bodyPr/>
                    <a:lstStyle/>
                    <a:p>
                      <a:r>
                        <a:rPr lang="tr-TR" dirty="0"/>
                        <a:t>240</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570789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normAutofit fontScale="90000"/>
          </a:bodyPr>
          <a:lstStyle/>
          <a:p>
            <a:r>
              <a:rPr lang="tr-TR" dirty="0"/>
              <a:t>Dünyanın En Büyük Şirketleri</a:t>
            </a:r>
            <a:br>
              <a:rPr lang="tr-TR" dirty="0"/>
            </a:b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534273113"/>
              </p:ext>
            </p:extLst>
          </p:nvPr>
        </p:nvGraphicFramePr>
        <p:xfrm>
          <a:off x="457200" y="0"/>
          <a:ext cx="8228221" cy="6766560"/>
        </p:xfrm>
        <a:graphic>
          <a:graphicData uri="http://schemas.openxmlformats.org/drawingml/2006/table">
            <a:tbl>
              <a:tblPr firstRow="1" bandRow="1">
                <a:tableStyleId>{5C22544A-7EE6-4342-B048-85BDC9FD1C3A}</a:tableStyleId>
              </a:tblPr>
              <a:tblGrid>
                <a:gridCol w="2790679">
                  <a:extLst>
                    <a:ext uri="{9D8B030D-6E8A-4147-A177-3AD203B41FA5}">
                      <a16:colId xmlns:a16="http://schemas.microsoft.com/office/drawing/2014/main" val="20000"/>
                    </a:ext>
                  </a:extLst>
                </a:gridCol>
                <a:gridCol w="2790679">
                  <a:extLst>
                    <a:ext uri="{9D8B030D-6E8A-4147-A177-3AD203B41FA5}">
                      <a16:colId xmlns:a16="http://schemas.microsoft.com/office/drawing/2014/main" val="20001"/>
                    </a:ext>
                  </a:extLst>
                </a:gridCol>
                <a:gridCol w="2646863">
                  <a:extLst>
                    <a:ext uri="{9D8B030D-6E8A-4147-A177-3AD203B41FA5}">
                      <a16:colId xmlns:a16="http://schemas.microsoft.com/office/drawing/2014/main" val="20002"/>
                    </a:ext>
                  </a:extLst>
                </a:gridCol>
              </a:tblGrid>
              <a:tr h="0">
                <a:tc>
                  <a:txBody>
                    <a:bodyPr/>
                    <a:lstStyle/>
                    <a:p>
                      <a:r>
                        <a:rPr lang="tr-TR" dirty="0"/>
                        <a:t>Sıra </a:t>
                      </a:r>
                    </a:p>
                  </a:txBody>
                  <a:tcPr marL="204017" marR="2040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Dün.</a:t>
                      </a:r>
                      <a:r>
                        <a:rPr lang="tr-TR" baseline="0" dirty="0"/>
                        <a:t> </a:t>
                      </a:r>
                      <a:r>
                        <a:rPr lang="tr-TR" dirty="0"/>
                        <a:t>En Büyük</a:t>
                      </a:r>
                      <a:r>
                        <a:rPr lang="tr-TR" baseline="0" dirty="0"/>
                        <a:t>  500 </a:t>
                      </a:r>
                      <a:r>
                        <a:rPr lang="tr-TR" baseline="0" dirty="0" err="1"/>
                        <a:t>Şir</a:t>
                      </a:r>
                      <a:r>
                        <a:rPr lang="tr-TR" baseline="0" dirty="0"/>
                        <a:t>.</a:t>
                      </a:r>
                      <a:endParaRPr lang="tr-TR" dirty="0"/>
                    </a:p>
                    <a:p>
                      <a:endParaRPr lang="tr-TR" dirty="0"/>
                    </a:p>
                  </a:txBody>
                  <a:tcPr marL="204017" marR="204017"/>
                </a:tc>
                <a:tc>
                  <a:txBody>
                    <a:bodyPr/>
                    <a:lstStyle/>
                    <a:p>
                      <a:r>
                        <a:rPr lang="tr-TR" dirty="0"/>
                        <a:t>Yıllık Ciro Milyar $</a:t>
                      </a:r>
                    </a:p>
                  </a:txBody>
                  <a:tcPr marL="204017" marR="204017"/>
                </a:tc>
                <a:extLst>
                  <a:ext uri="{0D108BD9-81ED-4DB2-BD59-A6C34878D82A}">
                    <a16:rowId xmlns:a16="http://schemas.microsoft.com/office/drawing/2014/main" val="10000"/>
                  </a:ext>
                </a:extLst>
              </a:tr>
              <a:tr h="296615">
                <a:tc>
                  <a:txBody>
                    <a:bodyPr/>
                    <a:lstStyle/>
                    <a:p>
                      <a:r>
                        <a:rPr lang="tr-TR" dirty="0"/>
                        <a:t>1</a:t>
                      </a:r>
                    </a:p>
                  </a:txBody>
                  <a:tcPr marL="204017" marR="204017"/>
                </a:tc>
                <a:tc>
                  <a:txBody>
                    <a:bodyPr/>
                    <a:lstStyle/>
                    <a:p>
                      <a:r>
                        <a:rPr lang="tr-TR" dirty="0" err="1"/>
                        <a:t>Walmart</a:t>
                      </a:r>
                      <a:endParaRPr lang="tr-TR" dirty="0"/>
                    </a:p>
                  </a:txBody>
                  <a:tcPr marL="204017" marR="204017"/>
                </a:tc>
                <a:tc>
                  <a:txBody>
                    <a:bodyPr/>
                    <a:lstStyle/>
                    <a:p>
                      <a:r>
                        <a:rPr lang="tr-TR" dirty="0"/>
                        <a:t>$500,343</a:t>
                      </a:r>
                    </a:p>
                  </a:txBody>
                  <a:tcPr marL="204017" marR="204017"/>
                </a:tc>
                <a:extLst>
                  <a:ext uri="{0D108BD9-81ED-4DB2-BD59-A6C34878D82A}">
                    <a16:rowId xmlns:a16="http://schemas.microsoft.com/office/drawing/2014/main" val="10001"/>
                  </a:ext>
                </a:extLst>
              </a:tr>
              <a:tr h="0">
                <a:tc>
                  <a:txBody>
                    <a:bodyPr/>
                    <a:lstStyle/>
                    <a:p>
                      <a:r>
                        <a:rPr lang="tr-TR" dirty="0"/>
                        <a:t>2</a:t>
                      </a:r>
                    </a:p>
                  </a:txBody>
                  <a:tcPr marL="204017" marR="204017"/>
                </a:tc>
                <a:tc>
                  <a:txBody>
                    <a:bodyPr/>
                    <a:lstStyle/>
                    <a:p>
                      <a:r>
                        <a:rPr lang="tr-TR" dirty="0" err="1"/>
                        <a:t>State</a:t>
                      </a:r>
                      <a:r>
                        <a:rPr lang="tr-TR" dirty="0"/>
                        <a:t> </a:t>
                      </a:r>
                      <a:r>
                        <a:rPr lang="tr-TR" dirty="0" err="1"/>
                        <a:t>Grid</a:t>
                      </a:r>
                      <a:endParaRPr lang="tr-TR" dirty="0"/>
                    </a:p>
                  </a:txBody>
                  <a:tcPr marL="204017" marR="204017"/>
                </a:tc>
                <a:tc>
                  <a:txBody>
                    <a:bodyPr/>
                    <a:lstStyle/>
                    <a:p>
                      <a:r>
                        <a:rPr lang="tr-TR" dirty="0"/>
                        <a:t>$343,903</a:t>
                      </a:r>
                    </a:p>
                  </a:txBody>
                  <a:tcPr marL="204017" marR="204017"/>
                </a:tc>
                <a:extLst>
                  <a:ext uri="{0D108BD9-81ED-4DB2-BD59-A6C34878D82A}">
                    <a16:rowId xmlns:a16="http://schemas.microsoft.com/office/drawing/2014/main" val="10002"/>
                  </a:ext>
                </a:extLst>
              </a:tr>
              <a:tr h="296615">
                <a:tc>
                  <a:txBody>
                    <a:bodyPr/>
                    <a:lstStyle/>
                    <a:p>
                      <a:r>
                        <a:rPr lang="tr-TR" dirty="0"/>
                        <a:t>3</a:t>
                      </a:r>
                    </a:p>
                  </a:txBody>
                  <a:tcPr marL="204017" marR="204017"/>
                </a:tc>
                <a:tc>
                  <a:txBody>
                    <a:bodyPr/>
                    <a:lstStyle/>
                    <a:p>
                      <a:r>
                        <a:rPr lang="tr-TR" baseline="0" dirty="0" err="1"/>
                        <a:t>Sinopec</a:t>
                      </a:r>
                      <a:r>
                        <a:rPr lang="tr-TR" baseline="0" dirty="0"/>
                        <a:t> </a:t>
                      </a:r>
                      <a:r>
                        <a:rPr lang="tr-TR" baseline="0" dirty="0" err="1"/>
                        <a:t>Group</a:t>
                      </a:r>
                      <a:endParaRPr lang="tr-TR" dirty="0"/>
                    </a:p>
                  </a:txBody>
                  <a:tcPr marL="204017" marR="204017"/>
                </a:tc>
                <a:tc>
                  <a:txBody>
                    <a:bodyPr/>
                    <a:lstStyle/>
                    <a:p>
                      <a:r>
                        <a:rPr lang="tr-TR" dirty="0"/>
                        <a:t>$326,953</a:t>
                      </a:r>
                    </a:p>
                  </a:txBody>
                  <a:tcPr marL="204017" marR="204017"/>
                </a:tc>
                <a:extLst>
                  <a:ext uri="{0D108BD9-81ED-4DB2-BD59-A6C34878D82A}">
                    <a16:rowId xmlns:a16="http://schemas.microsoft.com/office/drawing/2014/main" val="10003"/>
                  </a:ext>
                </a:extLst>
              </a:tr>
              <a:tr h="296615">
                <a:tc>
                  <a:txBody>
                    <a:bodyPr/>
                    <a:lstStyle/>
                    <a:p>
                      <a:r>
                        <a:rPr lang="tr-TR" dirty="0"/>
                        <a:t>4</a:t>
                      </a:r>
                    </a:p>
                  </a:txBody>
                  <a:tcPr marL="204017" marR="204017"/>
                </a:tc>
                <a:tc>
                  <a:txBody>
                    <a:bodyPr/>
                    <a:lstStyle/>
                    <a:p>
                      <a:r>
                        <a:rPr lang="tr-TR" dirty="0" err="1"/>
                        <a:t>China</a:t>
                      </a:r>
                      <a:r>
                        <a:rPr lang="tr-TR" dirty="0"/>
                        <a:t> </a:t>
                      </a:r>
                      <a:r>
                        <a:rPr lang="tr-TR" dirty="0" err="1"/>
                        <a:t>Nat</a:t>
                      </a:r>
                      <a:r>
                        <a:rPr lang="tr-TR" dirty="0"/>
                        <a:t>. Pet.</a:t>
                      </a:r>
                    </a:p>
                  </a:txBody>
                  <a:tcPr marL="204017" marR="204017"/>
                </a:tc>
                <a:tc>
                  <a:txBody>
                    <a:bodyPr/>
                    <a:lstStyle/>
                    <a:p>
                      <a:r>
                        <a:rPr lang="tr-TR" dirty="0"/>
                        <a:t>$326,008</a:t>
                      </a:r>
                    </a:p>
                  </a:txBody>
                  <a:tcPr marL="204017" marR="204017"/>
                </a:tc>
                <a:extLst>
                  <a:ext uri="{0D108BD9-81ED-4DB2-BD59-A6C34878D82A}">
                    <a16:rowId xmlns:a16="http://schemas.microsoft.com/office/drawing/2014/main" val="10004"/>
                  </a:ext>
                </a:extLst>
              </a:tr>
              <a:tr h="296615">
                <a:tc>
                  <a:txBody>
                    <a:bodyPr/>
                    <a:lstStyle/>
                    <a:p>
                      <a:r>
                        <a:rPr lang="tr-TR" dirty="0"/>
                        <a:t>5</a:t>
                      </a:r>
                    </a:p>
                  </a:txBody>
                  <a:tcPr marL="204017" marR="204017"/>
                </a:tc>
                <a:tc>
                  <a:txBody>
                    <a:bodyPr/>
                    <a:lstStyle/>
                    <a:p>
                      <a:r>
                        <a:rPr lang="tr-TR" dirty="0" err="1"/>
                        <a:t>Royal</a:t>
                      </a:r>
                      <a:r>
                        <a:rPr lang="tr-TR" baseline="0" dirty="0"/>
                        <a:t> </a:t>
                      </a:r>
                      <a:r>
                        <a:rPr lang="tr-TR" baseline="0" dirty="0" err="1"/>
                        <a:t>Dutch</a:t>
                      </a:r>
                      <a:r>
                        <a:rPr lang="tr-TR" baseline="0" dirty="0"/>
                        <a:t> Shell</a:t>
                      </a:r>
                      <a:endParaRPr lang="tr-TR" dirty="0"/>
                    </a:p>
                  </a:txBody>
                  <a:tcPr marL="204017" marR="204017"/>
                </a:tc>
                <a:tc>
                  <a:txBody>
                    <a:bodyPr/>
                    <a:lstStyle/>
                    <a:p>
                      <a:r>
                        <a:rPr lang="tr-TR" dirty="0"/>
                        <a:t>$311,870</a:t>
                      </a:r>
                    </a:p>
                  </a:txBody>
                  <a:tcPr marL="204017" marR="204017"/>
                </a:tc>
                <a:extLst>
                  <a:ext uri="{0D108BD9-81ED-4DB2-BD59-A6C34878D82A}">
                    <a16:rowId xmlns:a16="http://schemas.microsoft.com/office/drawing/2014/main" val="10005"/>
                  </a:ext>
                </a:extLst>
              </a:tr>
              <a:tr h="296615">
                <a:tc>
                  <a:txBody>
                    <a:bodyPr/>
                    <a:lstStyle/>
                    <a:p>
                      <a:r>
                        <a:rPr lang="tr-TR" dirty="0"/>
                        <a:t>6</a:t>
                      </a:r>
                    </a:p>
                  </a:txBody>
                  <a:tcPr marL="204017" marR="204017"/>
                </a:tc>
                <a:tc>
                  <a:txBody>
                    <a:bodyPr/>
                    <a:lstStyle/>
                    <a:p>
                      <a:r>
                        <a:rPr lang="tr-TR" dirty="0"/>
                        <a:t>Toyota Motor</a:t>
                      </a:r>
                    </a:p>
                  </a:txBody>
                  <a:tcPr marL="204017" marR="204017"/>
                </a:tc>
                <a:tc>
                  <a:txBody>
                    <a:bodyPr/>
                    <a:lstStyle/>
                    <a:p>
                      <a:r>
                        <a:rPr lang="tr-TR" dirty="0"/>
                        <a:t>$265,172</a:t>
                      </a:r>
                    </a:p>
                  </a:txBody>
                  <a:tcPr marL="204017" marR="204017"/>
                </a:tc>
                <a:extLst>
                  <a:ext uri="{0D108BD9-81ED-4DB2-BD59-A6C34878D82A}">
                    <a16:rowId xmlns:a16="http://schemas.microsoft.com/office/drawing/2014/main" val="10006"/>
                  </a:ext>
                </a:extLst>
              </a:tr>
              <a:tr h="296615">
                <a:tc>
                  <a:txBody>
                    <a:bodyPr/>
                    <a:lstStyle/>
                    <a:p>
                      <a:r>
                        <a:rPr lang="tr-TR" dirty="0"/>
                        <a:t>7</a:t>
                      </a:r>
                    </a:p>
                  </a:txBody>
                  <a:tcPr marL="204017" marR="204017"/>
                </a:tc>
                <a:tc>
                  <a:txBody>
                    <a:bodyPr/>
                    <a:lstStyle/>
                    <a:p>
                      <a:r>
                        <a:rPr lang="tr-TR" dirty="0"/>
                        <a:t>Volkswagen</a:t>
                      </a:r>
                    </a:p>
                  </a:txBody>
                  <a:tcPr marL="204017" marR="204017"/>
                </a:tc>
                <a:tc>
                  <a:txBody>
                    <a:bodyPr/>
                    <a:lstStyle/>
                    <a:p>
                      <a:r>
                        <a:rPr lang="tr-TR" dirty="0"/>
                        <a:t>$260,028</a:t>
                      </a:r>
                    </a:p>
                  </a:txBody>
                  <a:tcPr marL="204017" marR="204017"/>
                </a:tc>
                <a:extLst>
                  <a:ext uri="{0D108BD9-81ED-4DB2-BD59-A6C34878D82A}">
                    <a16:rowId xmlns:a16="http://schemas.microsoft.com/office/drawing/2014/main" val="10007"/>
                  </a:ext>
                </a:extLst>
              </a:tr>
              <a:tr h="296615">
                <a:tc>
                  <a:txBody>
                    <a:bodyPr/>
                    <a:lstStyle/>
                    <a:p>
                      <a:r>
                        <a:rPr lang="tr-TR" dirty="0"/>
                        <a:t>8</a:t>
                      </a:r>
                    </a:p>
                  </a:txBody>
                  <a:tcPr marL="204017" marR="204017"/>
                </a:tc>
                <a:tc>
                  <a:txBody>
                    <a:bodyPr/>
                    <a:lstStyle/>
                    <a:p>
                      <a:r>
                        <a:rPr lang="tr-TR" dirty="0"/>
                        <a:t>BP</a:t>
                      </a:r>
                    </a:p>
                  </a:txBody>
                  <a:tcPr marL="204017" marR="204017"/>
                </a:tc>
                <a:tc>
                  <a:txBody>
                    <a:bodyPr/>
                    <a:lstStyle/>
                    <a:p>
                      <a:r>
                        <a:rPr lang="tr-TR" dirty="0"/>
                        <a:t>$244,582</a:t>
                      </a:r>
                    </a:p>
                  </a:txBody>
                  <a:tcPr marL="204017" marR="204017"/>
                </a:tc>
                <a:extLst>
                  <a:ext uri="{0D108BD9-81ED-4DB2-BD59-A6C34878D82A}">
                    <a16:rowId xmlns:a16="http://schemas.microsoft.com/office/drawing/2014/main" val="10008"/>
                  </a:ext>
                </a:extLst>
              </a:tr>
              <a:tr h="296615">
                <a:tc>
                  <a:txBody>
                    <a:bodyPr/>
                    <a:lstStyle/>
                    <a:p>
                      <a:r>
                        <a:rPr lang="tr-TR" dirty="0"/>
                        <a:t>9</a:t>
                      </a:r>
                    </a:p>
                  </a:txBody>
                  <a:tcPr marL="204017" marR="204017"/>
                </a:tc>
                <a:tc>
                  <a:txBody>
                    <a:bodyPr/>
                    <a:lstStyle/>
                    <a:p>
                      <a:r>
                        <a:rPr lang="tr-TR" dirty="0" err="1"/>
                        <a:t>Exxon</a:t>
                      </a:r>
                      <a:r>
                        <a:rPr lang="tr-TR" dirty="0"/>
                        <a:t> Mobil</a:t>
                      </a:r>
                    </a:p>
                  </a:txBody>
                  <a:tcPr marL="204017" marR="204017"/>
                </a:tc>
                <a:tc>
                  <a:txBody>
                    <a:bodyPr/>
                    <a:lstStyle/>
                    <a:p>
                      <a:r>
                        <a:rPr lang="tr-TR" dirty="0"/>
                        <a:t>$244,363</a:t>
                      </a:r>
                    </a:p>
                  </a:txBody>
                  <a:tcPr marL="204017" marR="204017"/>
                </a:tc>
                <a:extLst>
                  <a:ext uri="{0D108BD9-81ED-4DB2-BD59-A6C34878D82A}">
                    <a16:rowId xmlns:a16="http://schemas.microsoft.com/office/drawing/2014/main" val="10009"/>
                  </a:ext>
                </a:extLst>
              </a:tr>
              <a:tr h="296615">
                <a:tc>
                  <a:txBody>
                    <a:bodyPr/>
                    <a:lstStyle/>
                    <a:p>
                      <a:r>
                        <a:rPr lang="tr-TR" dirty="0"/>
                        <a:t>10</a:t>
                      </a:r>
                    </a:p>
                  </a:txBody>
                  <a:tcPr marL="204017" marR="204017"/>
                </a:tc>
                <a:tc>
                  <a:txBody>
                    <a:bodyPr/>
                    <a:lstStyle/>
                    <a:p>
                      <a:r>
                        <a:rPr lang="tr-TR" dirty="0" err="1"/>
                        <a:t>Bekshire</a:t>
                      </a:r>
                      <a:r>
                        <a:rPr lang="tr-TR" dirty="0"/>
                        <a:t> </a:t>
                      </a:r>
                      <a:r>
                        <a:rPr lang="tr-TR" dirty="0" err="1"/>
                        <a:t>Hathaway</a:t>
                      </a:r>
                      <a:endParaRPr lang="tr-TR" dirty="0"/>
                    </a:p>
                  </a:txBody>
                  <a:tcPr marL="204017" marR="204017"/>
                </a:tc>
                <a:tc>
                  <a:txBody>
                    <a:bodyPr/>
                    <a:lstStyle/>
                    <a:p>
                      <a:r>
                        <a:rPr lang="tr-TR" dirty="0"/>
                        <a:t>$2242,137</a:t>
                      </a:r>
                    </a:p>
                  </a:txBody>
                  <a:tcPr marL="204017" marR="204017"/>
                </a:tc>
                <a:extLst>
                  <a:ext uri="{0D108BD9-81ED-4DB2-BD59-A6C34878D82A}">
                    <a16:rowId xmlns:a16="http://schemas.microsoft.com/office/drawing/2014/main" val="10010"/>
                  </a:ext>
                </a:extLst>
              </a:tr>
              <a:tr h="296615">
                <a:tc>
                  <a:txBody>
                    <a:bodyPr/>
                    <a:lstStyle/>
                    <a:p>
                      <a:r>
                        <a:rPr lang="tr-TR" dirty="0"/>
                        <a:t>11</a:t>
                      </a:r>
                    </a:p>
                  </a:txBody>
                  <a:tcPr marL="204017" marR="204017"/>
                </a:tc>
                <a:tc>
                  <a:txBody>
                    <a:bodyPr/>
                    <a:lstStyle/>
                    <a:p>
                      <a:r>
                        <a:rPr lang="tr-TR" dirty="0"/>
                        <a:t>Apple</a:t>
                      </a:r>
                    </a:p>
                  </a:txBody>
                  <a:tcPr marL="204017" marR="204017"/>
                </a:tc>
                <a:tc>
                  <a:txBody>
                    <a:bodyPr/>
                    <a:lstStyle/>
                    <a:p>
                      <a:r>
                        <a:rPr lang="tr-TR" dirty="0"/>
                        <a:t>$229,234</a:t>
                      </a:r>
                    </a:p>
                  </a:txBody>
                  <a:tcPr marL="204017" marR="204017"/>
                </a:tc>
                <a:extLst>
                  <a:ext uri="{0D108BD9-81ED-4DB2-BD59-A6C34878D82A}">
                    <a16:rowId xmlns:a16="http://schemas.microsoft.com/office/drawing/2014/main" val="10012"/>
                  </a:ext>
                </a:extLst>
              </a:tr>
              <a:tr h="296615">
                <a:tc>
                  <a:txBody>
                    <a:bodyPr/>
                    <a:lstStyle/>
                    <a:p>
                      <a:r>
                        <a:rPr lang="tr-TR" dirty="0"/>
                        <a:t>12</a:t>
                      </a:r>
                    </a:p>
                  </a:txBody>
                  <a:tcPr marL="204017" marR="204017"/>
                </a:tc>
                <a:tc>
                  <a:txBody>
                    <a:bodyPr/>
                    <a:lstStyle/>
                    <a:p>
                      <a:r>
                        <a:rPr lang="tr-TR" dirty="0" err="1"/>
                        <a:t>Samsung</a:t>
                      </a:r>
                      <a:endParaRPr lang="tr-TR" dirty="0"/>
                    </a:p>
                  </a:txBody>
                  <a:tcPr marL="204017" marR="204017"/>
                </a:tc>
                <a:tc>
                  <a:txBody>
                    <a:bodyPr/>
                    <a:lstStyle/>
                    <a:p>
                      <a:r>
                        <a:rPr lang="tr-TR" dirty="0"/>
                        <a:t>$211,940</a:t>
                      </a:r>
                    </a:p>
                  </a:txBody>
                  <a:tcPr marL="204017" marR="204017"/>
                </a:tc>
                <a:extLst>
                  <a:ext uri="{0D108BD9-81ED-4DB2-BD59-A6C34878D82A}">
                    <a16:rowId xmlns:a16="http://schemas.microsoft.com/office/drawing/2014/main" val="10013"/>
                  </a:ext>
                </a:extLst>
              </a:tr>
              <a:tr h="296615">
                <a:tc>
                  <a:txBody>
                    <a:bodyPr/>
                    <a:lstStyle/>
                    <a:p>
                      <a:r>
                        <a:rPr lang="tr-TR" dirty="0"/>
                        <a:t>13</a:t>
                      </a:r>
                    </a:p>
                  </a:txBody>
                  <a:tcPr marL="204017" marR="204017"/>
                </a:tc>
                <a:tc>
                  <a:txBody>
                    <a:bodyPr/>
                    <a:lstStyle/>
                    <a:p>
                      <a:r>
                        <a:rPr lang="tr-TR" dirty="0" err="1"/>
                        <a:t>McKesson</a:t>
                      </a:r>
                      <a:endParaRPr lang="tr-TR" dirty="0"/>
                    </a:p>
                  </a:txBody>
                  <a:tcPr marL="204017" marR="204017"/>
                </a:tc>
                <a:tc>
                  <a:txBody>
                    <a:bodyPr/>
                    <a:lstStyle/>
                    <a:p>
                      <a:r>
                        <a:rPr lang="tr-TR" dirty="0"/>
                        <a:t>$208,357</a:t>
                      </a:r>
                    </a:p>
                  </a:txBody>
                  <a:tcPr marL="204017" marR="204017"/>
                </a:tc>
                <a:extLst>
                  <a:ext uri="{0D108BD9-81ED-4DB2-BD59-A6C34878D82A}">
                    <a16:rowId xmlns:a16="http://schemas.microsoft.com/office/drawing/2014/main" val="10014"/>
                  </a:ext>
                </a:extLst>
              </a:tr>
              <a:tr h="296615">
                <a:tc>
                  <a:txBody>
                    <a:bodyPr/>
                    <a:lstStyle/>
                    <a:p>
                      <a:r>
                        <a:rPr lang="tr-TR" dirty="0"/>
                        <a:t>14</a:t>
                      </a:r>
                    </a:p>
                  </a:txBody>
                  <a:tcPr marL="204017" marR="204017"/>
                </a:tc>
                <a:tc>
                  <a:txBody>
                    <a:bodyPr/>
                    <a:lstStyle/>
                    <a:p>
                      <a:r>
                        <a:rPr lang="tr-TR" dirty="0" err="1"/>
                        <a:t>Ind&amp;Com</a:t>
                      </a:r>
                      <a:r>
                        <a:rPr lang="tr-TR" baseline="0" dirty="0"/>
                        <a:t> Bank of </a:t>
                      </a:r>
                      <a:r>
                        <a:rPr lang="tr-TR" baseline="0" dirty="0" err="1"/>
                        <a:t>Chi</a:t>
                      </a:r>
                      <a:endParaRPr lang="tr-TR" dirty="0"/>
                    </a:p>
                  </a:txBody>
                  <a:tcPr marL="204017" marR="204017"/>
                </a:tc>
                <a:tc>
                  <a:txBody>
                    <a:bodyPr/>
                    <a:lstStyle/>
                    <a:p>
                      <a:r>
                        <a:rPr lang="tr-TR" dirty="0"/>
                        <a:t>$205,476</a:t>
                      </a:r>
                    </a:p>
                  </a:txBody>
                  <a:tcPr marL="204017" marR="204017"/>
                </a:tc>
                <a:extLst>
                  <a:ext uri="{0D108BD9-81ED-4DB2-BD59-A6C34878D82A}">
                    <a16:rowId xmlns:a16="http://schemas.microsoft.com/office/drawing/2014/main" val="10015"/>
                  </a:ext>
                </a:extLst>
              </a:tr>
              <a:tr h="351968">
                <a:tc>
                  <a:txBody>
                    <a:bodyPr/>
                    <a:lstStyle/>
                    <a:p>
                      <a:r>
                        <a:rPr lang="tr-TR" dirty="0"/>
                        <a:t>15</a:t>
                      </a:r>
                    </a:p>
                  </a:txBody>
                  <a:tcPr marL="204017" marR="204017"/>
                </a:tc>
                <a:tc>
                  <a:txBody>
                    <a:bodyPr/>
                    <a:lstStyle/>
                    <a:p>
                      <a:r>
                        <a:rPr lang="tr-TR" dirty="0" err="1"/>
                        <a:t>UntedHealth</a:t>
                      </a:r>
                      <a:r>
                        <a:rPr lang="tr-TR" dirty="0"/>
                        <a:t> </a:t>
                      </a:r>
                      <a:r>
                        <a:rPr lang="tr-TR" dirty="0" err="1"/>
                        <a:t>Group</a:t>
                      </a:r>
                      <a:endParaRPr lang="tr-TR" dirty="0"/>
                    </a:p>
                  </a:txBody>
                  <a:tcPr marL="204017" marR="204017"/>
                </a:tc>
                <a:tc>
                  <a:txBody>
                    <a:bodyPr/>
                    <a:lstStyle/>
                    <a:p>
                      <a:r>
                        <a:rPr lang="tr-TR" dirty="0"/>
                        <a:t>$201,159</a:t>
                      </a:r>
                    </a:p>
                  </a:txBody>
                  <a:tcPr marL="204017" marR="204017"/>
                </a:tc>
                <a:extLst>
                  <a:ext uri="{0D108BD9-81ED-4DB2-BD59-A6C34878D82A}">
                    <a16:rowId xmlns:a16="http://schemas.microsoft.com/office/drawing/2014/main" val="3352875268"/>
                  </a:ext>
                </a:extLst>
              </a:tr>
              <a:tr h="296615">
                <a:tc>
                  <a:txBody>
                    <a:bodyPr/>
                    <a:lstStyle/>
                    <a:p>
                      <a:r>
                        <a:rPr lang="tr-TR" dirty="0"/>
                        <a:t>435</a:t>
                      </a:r>
                    </a:p>
                  </a:txBody>
                  <a:tcPr marL="204017" marR="204017"/>
                </a:tc>
                <a:tc>
                  <a:txBody>
                    <a:bodyPr/>
                    <a:lstStyle/>
                    <a:p>
                      <a:r>
                        <a:rPr lang="tr-TR" dirty="0"/>
                        <a:t>Arçelik</a:t>
                      </a:r>
                    </a:p>
                  </a:txBody>
                  <a:tcPr marL="204017" marR="204017"/>
                </a:tc>
                <a:tc>
                  <a:txBody>
                    <a:bodyPr/>
                    <a:lstStyle/>
                    <a:p>
                      <a:r>
                        <a:rPr lang="tr-TR" dirty="0"/>
                        <a:t>$27,108</a:t>
                      </a:r>
                    </a:p>
                  </a:txBody>
                  <a:tcPr marL="204017" marR="20401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79997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BF92BB2-437E-42E4-9E96-89439D086954}"/>
              </a:ext>
            </a:extLst>
          </p:cNvPr>
          <p:cNvSpPr>
            <a:spLocks noGrp="1"/>
          </p:cNvSpPr>
          <p:nvPr>
            <p:ph type="title"/>
          </p:nvPr>
        </p:nvSpPr>
        <p:spPr/>
        <p:txBody>
          <a:bodyPr>
            <a:normAutofit/>
          </a:bodyPr>
          <a:lstStyle/>
          <a:p>
            <a:r>
              <a:rPr lang="tr-TR" sz="4000" dirty="0"/>
              <a:t>Türkiye’nin 10 Büyük Sanayi </a:t>
            </a:r>
            <a:r>
              <a:rPr lang="tr-TR" sz="4000" dirty="0" err="1"/>
              <a:t>Kurulışu</a:t>
            </a:r>
            <a:endParaRPr lang="tr-TR" sz="4000" dirty="0"/>
          </a:p>
        </p:txBody>
      </p:sp>
      <p:graphicFrame>
        <p:nvGraphicFramePr>
          <p:cNvPr id="4" name="İçerik Yer Tutucusu 3">
            <a:extLst>
              <a:ext uri="{FF2B5EF4-FFF2-40B4-BE49-F238E27FC236}">
                <a16:creationId xmlns:a16="http://schemas.microsoft.com/office/drawing/2014/main" id="{B8EE829B-FED8-427E-92AE-FEA13CFEDC0D}"/>
              </a:ext>
            </a:extLst>
          </p:cNvPr>
          <p:cNvGraphicFramePr>
            <a:graphicFrameLocks noGrp="1"/>
          </p:cNvGraphicFramePr>
          <p:nvPr>
            <p:ph idx="1"/>
          </p:nvPr>
        </p:nvGraphicFramePr>
        <p:xfrm>
          <a:off x="457200" y="1914930"/>
          <a:ext cx="8229600" cy="4400084"/>
        </p:xfrm>
        <a:graphic>
          <a:graphicData uri="http://schemas.openxmlformats.org/drawingml/2006/table">
            <a:tbl>
              <a:tblPr firstRow="1" bandRow="1">
                <a:tableStyleId>{5C22544A-7EE6-4342-B048-85BDC9FD1C3A}</a:tableStyleId>
              </a:tblPr>
              <a:tblGrid>
                <a:gridCol w="774171">
                  <a:extLst>
                    <a:ext uri="{9D8B030D-6E8A-4147-A177-3AD203B41FA5}">
                      <a16:colId xmlns:a16="http://schemas.microsoft.com/office/drawing/2014/main" val="4144684977"/>
                    </a:ext>
                  </a:extLst>
                </a:gridCol>
                <a:gridCol w="2612828">
                  <a:extLst>
                    <a:ext uri="{9D8B030D-6E8A-4147-A177-3AD203B41FA5}">
                      <a16:colId xmlns:a16="http://schemas.microsoft.com/office/drawing/2014/main" val="4252379629"/>
                    </a:ext>
                  </a:extLst>
                </a:gridCol>
                <a:gridCol w="2455574">
                  <a:extLst>
                    <a:ext uri="{9D8B030D-6E8A-4147-A177-3AD203B41FA5}">
                      <a16:colId xmlns:a16="http://schemas.microsoft.com/office/drawing/2014/main" val="1157682303"/>
                    </a:ext>
                  </a:extLst>
                </a:gridCol>
                <a:gridCol w="2387027">
                  <a:extLst>
                    <a:ext uri="{9D8B030D-6E8A-4147-A177-3AD203B41FA5}">
                      <a16:colId xmlns:a16="http://schemas.microsoft.com/office/drawing/2014/main" val="1826737186"/>
                    </a:ext>
                  </a:extLst>
                </a:gridCol>
              </a:tblGrid>
              <a:tr h="234334">
                <a:tc>
                  <a:txBody>
                    <a:bodyPr/>
                    <a:lstStyle/>
                    <a:p>
                      <a:pPr algn="ctr" rtl="0" fontAlgn="ctr"/>
                      <a:r>
                        <a:rPr lang="tr-TR" sz="1500" u="none" strike="noStrike">
                          <a:effectLst/>
                        </a:rPr>
                        <a:t>Sıra </a:t>
                      </a:r>
                      <a:endParaRPr lang="tr-TR" sz="1500" b="1" i="0" u="none" strike="noStrike">
                        <a:solidFill>
                          <a:srgbClr val="FFFFFF"/>
                        </a:solidFill>
                        <a:effectLst/>
                        <a:latin typeface="Constantia" panose="02030602050306030303" pitchFamily="18" charset="0"/>
                      </a:endParaRPr>
                    </a:p>
                  </a:txBody>
                  <a:tcPr marL="7864" marR="7864" marT="7864" marB="0" anchor="ctr"/>
                </a:tc>
                <a:tc>
                  <a:txBody>
                    <a:bodyPr/>
                    <a:lstStyle/>
                    <a:p>
                      <a:pPr algn="ctr" rtl="0" fontAlgn="ctr"/>
                      <a:r>
                        <a:rPr lang="tr-TR" sz="1500" u="none" strike="noStrike">
                          <a:effectLst/>
                        </a:rPr>
                        <a:t>Şirket adı</a:t>
                      </a:r>
                      <a:endParaRPr lang="tr-TR" sz="1500" b="1" i="0" u="none" strike="noStrike">
                        <a:solidFill>
                          <a:srgbClr val="FFFFFF"/>
                        </a:solidFill>
                        <a:effectLst/>
                        <a:latin typeface="Constantia" panose="02030602050306030303" pitchFamily="18" charset="0"/>
                      </a:endParaRPr>
                    </a:p>
                  </a:txBody>
                  <a:tcPr marL="7864" marR="7864" marT="7864" marB="0" anchor="ctr"/>
                </a:tc>
                <a:tc>
                  <a:txBody>
                    <a:bodyPr/>
                    <a:lstStyle/>
                    <a:p>
                      <a:pPr algn="ctr" rtl="0" fontAlgn="ctr"/>
                      <a:r>
                        <a:rPr lang="tr-TR" sz="1500" u="none" strike="noStrike">
                          <a:effectLst/>
                        </a:rPr>
                        <a:t>Tl</a:t>
                      </a:r>
                      <a:endParaRPr lang="tr-TR" sz="1500" b="1" i="0" u="none" strike="noStrike">
                        <a:solidFill>
                          <a:srgbClr val="FFFFFF"/>
                        </a:solidFill>
                        <a:effectLst/>
                        <a:latin typeface="Constantia" panose="02030602050306030303" pitchFamily="18" charset="0"/>
                      </a:endParaRPr>
                    </a:p>
                  </a:txBody>
                  <a:tcPr marL="7864" marR="7864" marT="7864" marB="0" anchor="ctr"/>
                </a:tc>
                <a:tc>
                  <a:txBody>
                    <a:bodyPr/>
                    <a:lstStyle/>
                    <a:p>
                      <a:pPr algn="ctr" rtl="0" fontAlgn="ctr"/>
                      <a:r>
                        <a:rPr lang="tr-TR" sz="1500" u="none" strike="noStrike">
                          <a:effectLst/>
                        </a:rPr>
                        <a:t>Dolar</a:t>
                      </a:r>
                      <a:endParaRPr lang="tr-TR" sz="1500" b="1" i="0" u="none" strike="noStrike">
                        <a:solidFill>
                          <a:srgbClr val="FFFFFF"/>
                        </a:solidFill>
                        <a:effectLst/>
                        <a:latin typeface="Constantia" panose="02030602050306030303" pitchFamily="18" charset="0"/>
                      </a:endParaRPr>
                    </a:p>
                  </a:txBody>
                  <a:tcPr marL="7864" marR="7864" marT="7864" marB="0" anchor="ctr"/>
                </a:tc>
                <a:extLst>
                  <a:ext uri="{0D108BD9-81ED-4DB2-BD59-A6C34878D82A}">
                    <a16:rowId xmlns:a16="http://schemas.microsoft.com/office/drawing/2014/main" val="1971236083"/>
                  </a:ext>
                </a:extLst>
              </a:tr>
              <a:tr h="460804">
                <a:tc>
                  <a:txBody>
                    <a:bodyPr/>
                    <a:lstStyle/>
                    <a:p>
                      <a:pPr algn="l" rtl="0" fontAlgn="ctr"/>
                      <a:r>
                        <a:rPr lang="tr-TR" sz="1500" u="none" strike="noStrike">
                          <a:effectLst/>
                        </a:rPr>
                        <a:t>1</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it-IT" sz="1500" u="none" strike="noStrike">
                          <a:effectLst/>
                        </a:rPr>
                        <a:t>Türkiye Petrol Rafinerileri A.Ş</a:t>
                      </a:r>
                      <a:endParaRPr lang="it-IT"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53.948.110.000</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9.088.279.339</a:t>
                      </a:r>
                      <a:endParaRPr lang="tr-TR" sz="1500" b="0" i="0" u="none" strike="noStrike">
                        <a:solidFill>
                          <a:srgbClr val="000000"/>
                        </a:solidFill>
                        <a:effectLst/>
                        <a:latin typeface="Constantia" panose="02030602050306030303" pitchFamily="18" charset="0"/>
                      </a:endParaRPr>
                    </a:p>
                  </a:txBody>
                  <a:tcPr marL="7864" marR="7864" marT="7864" marB="0" anchor="ctr"/>
                </a:tc>
                <a:extLst>
                  <a:ext uri="{0D108BD9-81ED-4DB2-BD59-A6C34878D82A}">
                    <a16:rowId xmlns:a16="http://schemas.microsoft.com/office/drawing/2014/main" val="159772727"/>
                  </a:ext>
                </a:extLst>
              </a:tr>
              <a:tr h="460804">
                <a:tc>
                  <a:txBody>
                    <a:bodyPr/>
                    <a:lstStyle/>
                    <a:p>
                      <a:pPr algn="l" rtl="0" fontAlgn="ctr"/>
                      <a:r>
                        <a:rPr lang="tr-TR" sz="1500" u="none" strike="noStrike">
                          <a:effectLst/>
                        </a:rPr>
                        <a:t>2</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Enerji Piyasaları İşletmeleri</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41.168.719.116</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6.935.420.339</a:t>
                      </a:r>
                      <a:endParaRPr lang="tr-TR" sz="1500" b="0" i="0" u="none" strike="noStrike">
                        <a:solidFill>
                          <a:srgbClr val="000000"/>
                        </a:solidFill>
                        <a:effectLst/>
                        <a:latin typeface="Constantia" panose="02030602050306030303" pitchFamily="18" charset="0"/>
                      </a:endParaRPr>
                    </a:p>
                  </a:txBody>
                  <a:tcPr marL="7864" marR="7864" marT="7864" marB="0" anchor="ctr"/>
                </a:tc>
                <a:extLst>
                  <a:ext uri="{0D108BD9-81ED-4DB2-BD59-A6C34878D82A}">
                    <a16:rowId xmlns:a16="http://schemas.microsoft.com/office/drawing/2014/main" val="3332852154"/>
                  </a:ext>
                </a:extLst>
              </a:tr>
              <a:tr h="234334">
                <a:tc>
                  <a:txBody>
                    <a:bodyPr/>
                    <a:lstStyle/>
                    <a:p>
                      <a:pPr algn="l" rtl="0" fontAlgn="ctr"/>
                      <a:r>
                        <a:rPr lang="tr-TR" sz="1500" u="none" strike="noStrike">
                          <a:effectLst/>
                        </a:rPr>
                        <a:t>3</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Petrol Ofisi A.Ş.</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40.847.704.263</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6.881.341.101</a:t>
                      </a:r>
                      <a:endParaRPr lang="tr-TR" sz="1500" b="0" i="0" u="none" strike="noStrike">
                        <a:solidFill>
                          <a:srgbClr val="000000"/>
                        </a:solidFill>
                        <a:effectLst/>
                        <a:latin typeface="Constantia" panose="02030602050306030303" pitchFamily="18" charset="0"/>
                      </a:endParaRPr>
                    </a:p>
                  </a:txBody>
                  <a:tcPr marL="7864" marR="7864" marT="7864" marB="0" anchor="ctr"/>
                </a:tc>
                <a:extLst>
                  <a:ext uri="{0D108BD9-81ED-4DB2-BD59-A6C34878D82A}">
                    <a16:rowId xmlns:a16="http://schemas.microsoft.com/office/drawing/2014/main" val="1528083132"/>
                  </a:ext>
                </a:extLst>
              </a:tr>
              <a:tr h="460804">
                <a:tc>
                  <a:txBody>
                    <a:bodyPr/>
                    <a:lstStyle/>
                    <a:p>
                      <a:pPr algn="l" rtl="0" fontAlgn="ctr"/>
                      <a:r>
                        <a:rPr lang="tr-TR" sz="1500" u="none" strike="noStrike">
                          <a:effectLst/>
                        </a:rPr>
                        <a:t>4</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Türk Hava Yolları A.O.</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39.779.000.000</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6.701.303.601</a:t>
                      </a:r>
                      <a:endParaRPr lang="tr-TR" sz="1500" b="0" i="0" u="none" strike="noStrike">
                        <a:solidFill>
                          <a:srgbClr val="000000"/>
                        </a:solidFill>
                        <a:effectLst/>
                        <a:latin typeface="Constantia" panose="02030602050306030303" pitchFamily="18" charset="0"/>
                      </a:endParaRPr>
                    </a:p>
                  </a:txBody>
                  <a:tcPr marL="7864" marR="7864" marT="7864" marB="0" anchor="ctr"/>
                </a:tc>
                <a:extLst>
                  <a:ext uri="{0D108BD9-81ED-4DB2-BD59-A6C34878D82A}">
                    <a16:rowId xmlns:a16="http://schemas.microsoft.com/office/drawing/2014/main" val="1429973048"/>
                  </a:ext>
                </a:extLst>
              </a:tr>
              <a:tr h="460804">
                <a:tc>
                  <a:txBody>
                    <a:bodyPr/>
                    <a:lstStyle/>
                    <a:p>
                      <a:pPr algn="l" rtl="0" fontAlgn="ctr"/>
                      <a:r>
                        <a:rPr lang="tr-TR" sz="1500" u="none" strike="noStrike">
                          <a:effectLst/>
                        </a:rPr>
                        <a:t>5</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Botaş Boru Hatları İle Petrol Taşıma </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33.470.283.174</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5.638.516.030</a:t>
                      </a:r>
                      <a:endParaRPr lang="tr-TR" sz="1500" b="0" i="0" u="none" strike="noStrike">
                        <a:solidFill>
                          <a:srgbClr val="000000"/>
                        </a:solidFill>
                        <a:effectLst/>
                        <a:latin typeface="Constantia" panose="02030602050306030303" pitchFamily="18" charset="0"/>
                      </a:endParaRPr>
                    </a:p>
                  </a:txBody>
                  <a:tcPr marL="7864" marR="7864" marT="7864" marB="0" anchor="ctr"/>
                </a:tc>
                <a:extLst>
                  <a:ext uri="{0D108BD9-81ED-4DB2-BD59-A6C34878D82A}">
                    <a16:rowId xmlns:a16="http://schemas.microsoft.com/office/drawing/2014/main" val="2279931710"/>
                  </a:ext>
                </a:extLst>
              </a:tr>
              <a:tr h="460804">
                <a:tc>
                  <a:txBody>
                    <a:bodyPr/>
                    <a:lstStyle/>
                    <a:p>
                      <a:pPr algn="l" rtl="0" fontAlgn="ctr"/>
                      <a:r>
                        <a:rPr lang="tr-TR" sz="1500" u="none" strike="noStrike">
                          <a:effectLst/>
                        </a:rPr>
                        <a:t>6</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Opet Petrolcülük A.Ş.</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28.391.084.000</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4.782.857.122</a:t>
                      </a:r>
                      <a:endParaRPr lang="tr-TR" sz="1500" b="0" i="0" u="none" strike="noStrike">
                        <a:solidFill>
                          <a:srgbClr val="000000"/>
                        </a:solidFill>
                        <a:effectLst/>
                        <a:latin typeface="Constantia" panose="02030602050306030303" pitchFamily="18" charset="0"/>
                      </a:endParaRPr>
                    </a:p>
                  </a:txBody>
                  <a:tcPr marL="7864" marR="7864" marT="7864" marB="0" anchor="ctr"/>
                </a:tc>
                <a:extLst>
                  <a:ext uri="{0D108BD9-81ED-4DB2-BD59-A6C34878D82A}">
                    <a16:rowId xmlns:a16="http://schemas.microsoft.com/office/drawing/2014/main" val="3487310995"/>
                  </a:ext>
                </a:extLst>
              </a:tr>
              <a:tr h="460804">
                <a:tc>
                  <a:txBody>
                    <a:bodyPr/>
                    <a:lstStyle/>
                    <a:p>
                      <a:pPr algn="l" rtl="0" fontAlgn="ctr"/>
                      <a:r>
                        <a:rPr lang="tr-TR" sz="1500" u="none" strike="noStrike">
                          <a:effectLst/>
                        </a:rPr>
                        <a:t>7</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Ford Otomotiv Sanayi A.Ş.</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25.341.290.000</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4.269.078.607</a:t>
                      </a:r>
                      <a:endParaRPr lang="tr-TR" sz="1500" b="0" i="0" u="none" strike="noStrike">
                        <a:solidFill>
                          <a:srgbClr val="000000"/>
                        </a:solidFill>
                        <a:effectLst/>
                        <a:latin typeface="Constantia" panose="02030602050306030303" pitchFamily="18" charset="0"/>
                      </a:endParaRPr>
                    </a:p>
                  </a:txBody>
                  <a:tcPr marL="7864" marR="7864" marT="7864" marB="0" anchor="ctr"/>
                </a:tc>
                <a:extLst>
                  <a:ext uri="{0D108BD9-81ED-4DB2-BD59-A6C34878D82A}">
                    <a16:rowId xmlns:a16="http://schemas.microsoft.com/office/drawing/2014/main" val="2406154165"/>
                  </a:ext>
                </a:extLst>
              </a:tr>
              <a:tr h="460804">
                <a:tc>
                  <a:txBody>
                    <a:bodyPr/>
                    <a:lstStyle/>
                    <a:p>
                      <a:pPr algn="l" rtl="0" fontAlgn="ctr"/>
                      <a:r>
                        <a:rPr lang="tr-TR" sz="1500" u="none" strike="noStrike">
                          <a:effectLst/>
                        </a:rPr>
                        <a:t>8</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Bim Birleşik Mağazalar A.Ş.</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24.779.408.000</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4.174.422.083</a:t>
                      </a:r>
                      <a:endParaRPr lang="tr-TR" sz="1500" b="0" i="0" u="none" strike="noStrike">
                        <a:solidFill>
                          <a:srgbClr val="000000"/>
                        </a:solidFill>
                        <a:effectLst/>
                        <a:latin typeface="Constantia" panose="02030602050306030303" pitchFamily="18" charset="0"/>
                      </a:endParaRPr>
                    </a:p>
                  </a:txBody>
                  <a:tcPr marL="7864" marR="7864" marT="7864" marB="0" anchor="ctr"/>
                </a:tc>
                <a:extLst>
                  <a:ext uri="{0D108BD9-81ED-4DB2-BD59-A6C34878D82A}">
                    <a16:rowId xmlns:a16="http://schemas.microsoft.com/office/drawing/2014/main" val="1650211584"/>
                  </a:ext>
                </a:extLst>
              </a:tr>
              <a:tr h="234334">
                <a:tc>
                  <a:txBody>
                    <a:bodyPr/>
                    <a:lstStyle/>
                    <a:p>
                      <a:pPr algn="l" rtl="0" fontAlgn="ctr"/>
                      <a:r>
                        <a:rPr lang="tr-TR" sz="1500" u="none" strike="noStrike">
                          <a:effectLst/>
                        </a:rPr>
                        <a:t>9</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Arçelik A.Ş.</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20.840.613.000</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3.510.879.482</a:t>
                      </a:r>
                      <a:endParaRPr lang="tr-TR" sz="1500" b="0" i="0" u="none" strike="noStrike">
                        <a:solidFill>
                          <a:srgbClr val="000000"/>
                        </a:solidFill>
                        <a:effectLst/>
                        <a:latin typeface="Constantia" panose="02030602050306030303" pitchFamily="18" charset="0"/>
                      </a:endParaRPr>
                    </a:p>
                  </a:txBody>
                  <a:tcPr marL="7864" marR="7864" marT="7864" marB="0" anchor="ctr"/>
                </a:tc>
                <a:extLst>
                  <a:ext uri="{0D108BD9-81ED-4DB2-BD59-A6C34878D82A}">
                    <a16:rowId xmlns:a16="http://schemas.microsoft.com/office/drawing/2014/main" val="1281862737"/>
                  </a:ext>
                </a:extLst>
              </a:tr>
              <a:tr h="460804">
                <a:tc>
                  <a:txBody>
                    <a:bodyPr/>
                    <a:lstStyle/>
                    <a:p>
                      <a:pPr algn="l" rtl="0" fontAlgn="ctr"/>
                      <a:r>
                        <a:rPr lang="tr-TR" sz="1500" u="none" strike="noStrike">
                          <a:effectLst/>
                        </a:rPr>
                        <a:t>10</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Shell &amp; Turcas Petrol A.Ş.</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a:effectLst/>
                        </a:rPr>
                        <a:t>19.567.578.000</a:t>
                      </a:r>
                      <a:endParaRPr lang="tr-TR" sz="1500" b="0" i="0" u="none" strike="noStrike">
                        <a:solidFill>
                          <a:srgbClr val="000000"/>
                        </a:solidFill>
                        <a:effectLst/>
                        <a:latin typeface="Constantia" panose="02030602050306030303" pitchFamily="18" charset="0"/>
                      </a:endParaRPr>
                    </a:p>
                  </a:txBody>
                  <a:tcPr marL="7864" marR="7864" marT="7864" marB="0" anchor="ctr"/>
                </a:tc>
                <a:tc>
                  <a:txBody>
                    <a:bodyPr/>
                    <a:lstStyle/>
                    <a:p>
                      <a:pPr algn="l" rtl="0" fontAlgn="ctr"/>
                      <a:r>
                        <a:rPr lang="tr-TR" sz="1500" u="none" strike="noStrike" dirty="0">
                          <a:effectLst/>
                        </a:rPr>
                        <a:t>3.296.419.742</a:t>
                      </a:r>
                      <a:endParaRPr lang="tr-TR" sz="1500" b="0" i="0" u="none" strike="noStrike" dirty="0">
                        <a:solidFill>
                          <a:srgbClr val="000000"/>
                        </a:solidFill>
                        <a:effectLst/>
                        <a:latin typeface="Constantia" panose="02030602050306030303" pitchFamily="18" charset="0"/>
                      </a:endParaRPr>
                    </a:p>
                  </a:txBody>
                  <a:tcPr marL="7864" marR="7864" marT="7864" marB="0" anchor="ctr"/>
                </a:tc>
                <a:extLst>
                  <a:ext uri="{0D108BD9-81ED-4DB2-BD59-A6C34878D82A}">
                    <a16:rowId xmlns:a16="http://schemas.microsoft.com/office/drawing/2014/main" val="3184491175"/>
                  </a:ext>
                </a:extLst>
              </a:tr>
            </a:tbl>
          </a:graphicData>
        </a:graphic>
      </p:graphicFrame>
    </p:spTree>
    <p:extLst>
      <p:ext uri="{BB962C8B-B14F-4D97-AF65-F5344CB8AC3E}">
        <p14:creationId xmlns:p14="http://schemas.microsoft.com/office/powerpoint/2010/main" val="3141331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76AA75D-BBBD-4674-9F63-1688C9AAC83D}"/>
              </a:ext>
            </a:extLst>
          </p:cNvPr>
          <p:cNvPicPr>
            <a:picLocks noChangeAspect="1"/>
          </p:cNvPicPr>
          <p:nvPr/>
        </p:nvPicPr>
        <p:blipFill>
          <a:blip r:embed="rId3"/>
          <a:stretch>
            <a:fillRect/>
          </a:stretch>
        </p:blipFill>
        <p:spPr>
          <a:xfrm>
            <a:off x="1835696" y="476672"/>
            <a:ext cx="5544616" cy="6192688"/>
          </a:xfrm>
          <a:prstGeom prst="rect">
            <a:avLst/>
          </a:prstGeom>
        </p:spPr>
      </p:pic>
      <p:cxnSp>
        <p:nvCxnSpPr>
          <p:cNvPr id="5" name="Düz Ok Bağlayıcısı 4">
            <a:extLst>
              <a:ext uri="{FF2B5EF4-FFF2-40B4-BE49-F238E27FC236}">
                <a16:creationId xmlns:a16="http://schemas.microsoft.com/office/drawing/2014/main" id="{42C81786-19FE-46F3-9B13-AA942A8EBBDC}"/>
              </a:ext>
            </a:extLst>
          </p:cNvPr>
          <p:cNvCxnSpPr>
            <a:cxnSpLocks/>
          </p:cNvCxnSpPr>
          <p:nvPr/>
        </p:nvCxnSpPr>
        <p:spPr>
          <a:xfrm>
            <a:off x="2110154" y="4543865"/>
            <a:ext cx="5990238" cy="3726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371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uik.gov.tr/hb/387/kapak/27742_img_1_387_12.07.20181827540405.jpg">
            <a:extLst>
              <a:ext uri="{FF2B5EF4-FFF2-40B4-BE49-F238E27FC236}">
                <a16:creationId xmlns:a16="http://schemas.microsoft.com/office/drawing/2014/main" id="{B7A273C9-0F20-4019-98A1-41070415A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7776863" cy="482453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A76EF39E-FCDC-4BC8-8899-9A3A570EFC11}"/>
              </a:ext>
            </a:extLst>
          </p:cNvPr>
          <p:cNvSpPr txBox="1"/>
          <p:nvPr/>
        </p:nvSpPr>
        <p:spPr>
          <a:xfrm>
            <a:off x="1547664" y="6093296"/>
            <a:ext cx="6768752" cy="432048"/>
          </a:xfrm>
          <a:prstGeom prst="rect">
            <a:avLst/>
          </a:prstGeom>
          <a:noFill/>
        </p:spPr>
        <p:txBody>
          <a:bodyPr wrap="square" rtlCol="0">
            <a:spAutoFit/>
          </a:bodyPr>
          <a:lstStyle/>
          <a:p>
            <a:endParaRPr lang="tr-TR" dirty="0"/>
          </a:p>
        </p:txBody>
      </p:sp>
      <p:sp>
        <p:nvSpPr>
          <p:cNvPr id="4" name="Metin kutusu 3">
            <a:extLst>
              <a:ext uri="{FF2B5EF4-FFF2-40B4-BE49-F238E27FC236}">
                <a16:creationId xmlns:a16="http://schemas.microsoft.com/office/drawing/2014/main" id="{572C2DCD-B5C6-450C-AE0B-9D9E780558BD}"/>
              </a:ext>
            </a:extLst>
          </p:cNvPr>
          <p:cNvSpPr txBox="1"/>
          <p:nvPr/>
        </p:nvSpPr>
        <p:spPr>
          <a:xfrm>
            <a:off x="971600" y="6114358"/>
            <a:ext cx="6984776" cy="646331"/>
          </a:xfrm>
          <a:prstGeom prst="rect">
            <a:avLst/>
          </a:prstGeom>
          <a:noFill/>
        </p:spPr>
        <p:txBody>
          <a:bodyPr wrap="square" rtlCol="0">
            <a:spAutoFit/>
          </a:bodyPr>
          <a:lstStyle/>
          <a:p>
            <a:r>
              <a:rPr lang="tr-TR" b="1" dirty="0"/>
              <a:t>Merkezi yönetim bütçesinden Ar-Ge için ayrılan ödenek ve harcamalar ile dolaylı Ar-Ge destekleri</a:t>
            </a:r>
            <a:r>
              <a:rPr lang="tr-TR" b="1" baseline="30000" dirty="0"/>
              <a:t>(1)</a:t>
            </a:r>
            <a:r>
              <a:rPr lang="tr-TR" b="1" dirty="0"/>
              <a:t>, 2008-2018</a:t>
            </a:r>
            <a:r>
              <a:rPr lang="tr-TR" b="1" baseline="30000" dirty="0"/>
              <a:t>(2)(3)</a:t>
            </a:r>
            <a:endParaRPr lang="tr-TR" dirty="0"/>
          </a:p>
        </p:txBody>
      </p:sp>
    </p:spTree>
    <p:extLst>
      <p:ext uri="{BB962C8B-B14F-4D97-AF65-F5344CB8AC3E}">
        <p14:creationId xmlns:p14="http://schemas.microsoft.com/office/powerpoint/2010/main" val="3043323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EABE0B2-EAB1-489C-8B9F-A12B184623F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4DF5A5B-5FEE-42AA-9BC9-8EBEFCCD6A25}"/>
              </a:ext>
            </a:extLst>
          </p:cNvPr>
          <p:cNvSpPr>
            <a:spLocks noGrp="1"/>
          </p:cNvSpPr>
          <p:nvPr>
            <p:ph idx="1"/>
          </p:nvPr>
        </p:nvSpPr>
        <p:spPr/>
        <p:txBody>
          <a:bodyPr>
            <a:normAutofit/>
          </a:bodyPr>
          <a:lstStyle/>
          <a:p>
            <a:r>
              <a:rPr lang="tr-TR" b="1" dirty="0"/>
              <a:t>En çok ödenek Genel Üniversite Fonlarına ayrıldı</a:t>
            </a:r>
            <a:br>
              <a:rPr lang="tr-TR" dirty="0"/>
            </a:br>
            <a:br>
              <a:rPr lang="tr-TR" dirty="0"/>
            </a:br>
            <a:r>
              <a:rPr lang="tr-TR" dirty="0"/>
              <a:t>2018 yılında Türkiye’de bilimsel araştırma için, ayrılan ödenekten, %41,2 ile üniversitelere ayrıldı. Bunu %28,5 ile savunma, %7,7 ile endüstriyel üretim ve teknoloji, %5 ile eğitim ve %4 ile ulaşım, telekomünikasyon ve diğer altyapılar takip etti.</a:t>
            </a:r>
          </a:p>
        </p:txBody>
      </p:sp>
    </p:spTree>
    <p:extLst>
      <p:ext uri="{BB962C8B-B14F-4D97-AF65-F5344CB8AC3E}">
        <p14:creationId xmlns:p14="http://schemas.microsoft.com/office/powerpoint/2010/main" val="3764412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F54A02B-2B9B-4F14-A776-6239A1D331AE}"/>
              </a:ext>
            </a:extLst>
          </p:cNvPr>
          <p:cNvPicPr>
            <a:picLocks noChangeAspect="1"/>
          </p:cNvPicPr>
          <p:nvPr/>
        </p:nvPicPr>
        <p:blipFill>
          <a:blip r:embed="rId3"/>
          <a:stretch>
            <a:fillRect/>
          </a:stretch>
        </p:blipFill>
        <p:spPr>
          <a:xfrm>
            <a:off x="539552" y="1124744"/>
            <a:ext cx="8208912" cy="5184575"/>
          </a:xfrm>
          <a:prstGeom prst="rect">
            <a:avLst/>
          </a:prstGeom>
        </p:spPr>
      </p:pic>
      <p:sp>
        <p:nvSpPr>
          <p:cNvPr id="5" name="Metin kutusu 4">
            <a:extLst>
              <a:ext uri="{FF2B5EF4-FFF2-40B4-BE49-F238E27FC236}">
                <a16:creationId xmlns:a16="http://schemas.microsoft.com/office/drawing/2014/main" id="{5AB32751-667D-4412-BB28-D6821D8031EC}"/>
              </a:ext>
            </a:extLst>
          </p:cNvPr>
          <p:cNvSpPr txBox="1"/>
          <p:nvPr/>
        </p:nvSpPr>
        <p:spPr>
          <a:xfrm>
            <a:off x="1115616" y="476672"/>
            <a:ext cx="7632848" cy="648072"/>
          </a:xfrm>
          <a:prstGeom prst="rect">
            <a:avLst/>
          </a:prstGeom>
          <a:noFill/>
        </p:spPr>
        <p:txBody>
          <a:bodyPr wrap="square" rtlCol="0">
            <a:spAutoFit/>
          </a:bodyPr>
          <a:lstStyle/>
          <a:p>
            <a:pPr algn="ctr"/>
            <a:r>
              <a:rPr lang="tr-TR" b="1" dirty="0"/>
              <a:t>TÜBİTAK Akademik Destek İstatistikleri</a:t>
            </a:r>
          </a:p>
          <a:p>
            <a:endParaRPr lang="tr-TR" dirty="0"/>
          </a:p>
        </p:txBody>
      </p:sp>
    </p:spTree>
    <p:extLst>
      <p:ext uri="{BB962C8B-B14F-4D97-AF65-F5344CB8AC3E}">
        <p14:creationId xmlns:p14="http://schemas.microsoft.com/office/powerpoint/2010/main" val="1448690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03E0475-0457-413A-A8FF-76F36C9FE886}"/>
              </a:ext>
            </a:extLst>
          </p:cNvPr>
          <p:cNvSpPr>
            <a:spLocks noGrp="1"/>
          </p:cNvSpPr>
          <p:nvPr>
            <p:ph type="title"/>
          </p:nvPr>
        </p:nvSpPr>
        <p:spPr/>
        <p:txBody>
          <a:bodyPr/>
          <a:lstStyle/>
          <a:p>
            <a:r>
              <a:rPr lang="tr-TR" dirty="0"/>
              <a:t>Sonuçlar</a:t>
            </a:r>
          </a:p>
        </p:txBody>
      </p:sp>
      <p:sp>
        <p:nvSpPr>
          <p:cNvPr id="3" name="İçerik Yer Tutucusu 2">
            <a:extLst>
              <a:ext uri="{FF2B5EF4-FFF2-40B4-BE49-F238E27FC236}">
                <a16:creationId xmlns:a16="http://schemas.microsoft.com/office/drawing/2014/main" id="{725E127A-1871-49C2-B0CF-04318B714317}"/>
              </a:ext>
            </a:extLst>
          </p:cNvPr>
          <p:cNvSpPr>
            <a:spLocks noGrp="1"/>
          </p:cNvSpPr>
          <p:nvPr>
            <p:ph idx="1"/>
          </p:nvPr>
        </p:nvSpPr>
        <p:spPr/>
        <p:txBody>
          <a:bodyPr/>
          <a:lstStyle/>
          <a:p>
            <a:r>
              <a:rPr lang="tr-TR" b="1" dirty="0"/>
              <a:t>1986 yılında Türkiye’de her bir milyon kişiye düşen tam zaman araştırmacı sayısı 600, </a:t>
            </a:r>
            <a:r>
              <a:rPr lang="tr-TR" b="1" dirty="0" err="1"/>
              <a:t>GSMH’dan</a:t>
            </a:r>
            <a:r>
              <a:rPr lang="tr-TR" b="1" dirty="0"/>
              <a:t> Ar-ge ye ayrılan pay % 0.20 </a:t>
            </a:r>
            <a:r>
              <a:rPr lang="tr-TR" b="1" dirty="0" err="1"/>
              <a:t>dir</a:t>
            </a:r>
            <a:r>
              <a:rPr lang="tr-TR" b="1" dirty="0"/>
              <a:t>.</a:t>
            </a:r>
          </a:p>
          <a:p>
            <a:r>
              <a:rPr lang="tr-TR" b="1" dirty="0"/>
              <a:t> Günümüz de Tam zaman eşdeğeri cinsinden her bir milyon kişiye düşen Ar-Ge personeli </a:t>
            </a:r>
            <a:r>
              <a:rPr lang="tr-TR" dirty="0"/>
              <a:t>1,157 (</a:t>
            </a:r>
            <a:r>
              <a:rPr lang="tr-TR" b="1" dirty="0"/>
              <a:t>136 bin 953 ) ve  Ar-Ge’ye ayrılan kaynağın GSMH’ye oranı % 1,01 </a:t>
            </a:r>
            <a:r>
              <a:rPr lang="tr-TR" b="1" dirty="0" err="1"/>
              <a:t>dir</a:t>
            </a:r>
            <a:r>
              <a:rPr lang="tr-TR" b="1" dirty="0"/>
              <a:t>.</a:t>
            </a:r>
            <a:endParaRPr lang="tr-TR" dirty="0"/>
          </a:p>
        </p:txBody>
      </p:sp>
    </p:spTree>
    <p:extLst>
      <p:ext uri="{BB962C8B-B14F-4D97-AF65-F5344CB8AC3E}">
        <p14:creationId xmlns:p14="http://schemas.microsoft.com/office/powerpoint/2010/main" val="192020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Bilim ve Teknoloji Politikası</a:t>
            </a:r>
          </a:p>
        </p:txBody>
      </p:sp>
      <p:sp>
        <p:nvSpPr>
          <p:cNvPr id="3" name="İçerik Yer Tutucusu 2"/>
          <p:cNvSpPr>
            <a:spLocks noGrp="1"/>
          </p:cNvSpPr>
          <p:nvPr>
            <p:ph idx="1"/>
          </p:nvPr>
        </p:nvSpPr>
        <p:spPr/>
        <p:txBody>
          <a:bodyPr>
            <a:normAutofit fontScale="85000" lnSpcReduction="20000"/>
          </a:bodyPr>
          <a:lstStyle/>
          <a:p>
            <a:r>
              <a:rPr lang="tr-TR" dirty="0"/>
              <a:t>Bir ülkenin bilimsel ve teknik araştırma alanındaki faaliyetlerinin temelini oluşturan bilim sistemini, o ülkenin tarihsel bilgi ve teknoloji birikiminden, toplumsal yapısından, ekonomik gelişiminden, eğitim sisteminden, yaşama standartlarından ve insanlarının kültürel davranışlarından bağımsız olarak ele almak mümkün değildir. (Toplu, 1992, 12)</a:t>
            </a:r>
          </a:p>
          <a:p>
            <a:r>
              <a:rPr lang="tr-TR" dirty="0"/>
              <a:t>Bilim politikası, her türlü bilimsel, teknolojik ve yenilikçi faaliyetlerin toplumsal bir amaç veya amaçlar doğrultusunda yönlendirilmesi ve denetlenmesi için farklı düzeylerde politikalar tasarlanıp uygulanmasıdır. </a:t>
            </a:r>
          </a:p>
          <a:p>
            <a:r>
              <a:rPr lang="tr-TR" dirty="0"/>
              <a:t>Firma düzeyindeki bir şirket stratejisi içindeki yenilik çalışmalarından, bir ülkenin hatta ülkeler topluluğunun bilim ve teknoloji politikasının oluşturulup oluşturulmasına değin bütün hedefler ve politikalar diğer politikalarla eklemlenmek zorundadır(Türkcan, 2009, s. 205)</a:t>
            </a:r>
          </a:p>
        </p:txBody>
      </p:sp>
    </p:spTree>
    <p:extLst>
      <p:ext uri="{BB962C8B-B14F-4D97-AF65-F5344CB8AC3E}">
        <p14:creationId xmlns:p14="http://schemas.microsoft.com/office/powerpoint/2010/main" val="3577693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uik.gov.tr/hb/57/kapak/24865_img_2_57_17.11.2017-1212375624.jpg">
            <a:extLst>
              <a:ext uri="{FF2B5EF4-FFF2-40B4-BE49-F238E27FC236}">
                <a16:creationId xmlns:a16="http://schemas.microsoft.com/office/drawing/2014/main" id="{744B80EA-618F-4B10-A78D-432180D7A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12776"/>
            <a:ext cx="6048671" cy="295275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70E70FCA-CBF5-4DCA-94C0-CA6B8B5C319A}"/>
              </a:ext>
            </a:extLst>
          </p:cNvPr>
          <p:cNvSpPr txBox="1"/>
          <p:nvPr/>
        </p:nvSpPr>
        <p:spPr>
          <a:xfrm flipH="1">
            <a:off x="1844082" y="5050243"/>
            <a:ext cx="5688631" cy="360040"/>
          </a:xfrm>
          <a:prstGeom prst="rect">
            <a:avLst/>
          </a:prstGeom>
          <a:noFill/>
        </p:spPr>
        <p:txBody>
          <a:bodyPr wrap="square" rtlCol="0">
            <a:spAutoFit/>
          </a:bodyPr>
          <a:lstStyle/>
          <a:p>
            <a:endParaRPr lang="tr-TR" dirty="0"/>
          </a:p>
        </p:txBody>
      </p:sp>
      <p:sp>
        <p:nvSpPr>
          <p:cNvPr id="8" name="Metin kutusu 7">
            <a:extLst>
              <a:ext uri="{FF2B5EF4-FFF2-40B4-BE49-F238E27FC236}">
                <a16:creationId xmlns:a16="http://schemas.microsoft.com/office/drawing/2014/main" id="{4FE68664-6146-4C06-97B2-9FDF7CBBEBDE}"/>
              </a:ext>
            </a:extLst>
          </p:cNvPr>
          <p:cNvSpPr txBox="1"/>
          <p:nvPr/>
        </p:nvSpPr>
        <p:spPr>
          <a:xfrm>
            <a:off x="1556048" y="5021560"/>
            <a:ext cx="6480720" cy="1080120"/>
          </a:xfrm>
          <a:prstGeom prst="rect">
            <a:avLst/>
          </a:prstGeom>
          <a:noFill/>
        </p:spPr>
        <p:txBody>
          <a:bodyPr wrap="square" rtlCol="0">
            <a:spAutoFit/>
          </a:bodyPr>
          <a:lstStyle/>
          <a:p>
            <a:endParaRPr lang="tr-TR" dirty="0"/>
          </a:p>
        </p:txBody>
      </p:sp>
      <p:sp>
        <p:nvSpPr>
          <p:cNvPr id="9" name="Metin kutusu 8">
            <a:extLst>
              <a:ext uri="{FF2B5EF4-FFF2-40B4-BE49-F238E27FC236}">
                <a16:creationId xmlns:a16="http://schemas.microsoft.com/office/drawing/2014/main" id="{0FF1886B-E47A-4D6F-93D1-217C3D04A37A}"/>
              </a:ext>
            </a:extLst>
          </p:cNvPr>
          <p:cNvSpPr txBox="1"/>
          <p:nvPr/>
        </p:nvSpPr>
        <p:spPr>
          <a:xfrm>
            <a:off x="1547664" y="5021560"/>
            <a:ext cx="6489104" cy="927720"/>
          </a:xfrm>
          <a:prstGeom prst="rect">
            <a:avLst/>
          </a:prstGeom>
          <a:noFill/>
        </p:spPr>
        <p:txBody>
          <a:bodyPr wrap="square" rtlCol="0">
            <a:spAutoFit/>
          </a:bodyPr>
          <a:lstStyle/>
          <a:p>
            <a:r>
              <a:rPr lang="tr-TR" dirty="0"/>
              <a:t>Gayrisafi yurtiçi Ar-Ge harcaması 2016 yılında bir önceki yıla göre 4 milyar 26 milyon TL artarak, %19,5 artışla 24 milyar 641 milyon TL’ye yükseldi. </a:t>
            </a:r>
          </a:p>
        </p:txBody>
      </p:sp>
      <p:sp>
        <p:nvSpPr>
          <p:cNvPr id="2" name="Metin kutusu 1">
            <a:extLst>
              <a:ext uri="{FF2B5EF4-FFF2-40B4-BE49-F238E27FC236}">
                <a16:creationId xmlns:a16="http://schemas.microsoft.com/office/drawing/2014/main" id="{C3EB2732-DB4E-4141-AC7A-D89FFD55053C}"/>
              </a:ext>
            </a:extLst>
          </p:cNvPr>
          <p:cNvSpPr txBox="1"/>
          <p:nvPr/>
        </p:nvSpPr>
        <p:spPr>
          <a:xfrm>
            <a:off x="1547664" y="620688"/>
            <a:ext cx="6489104" cy="369332"/>
          </a:xfrm>
          <a:prstGeom prst="rect">
            <a:avLst/>
          </a:prstGeom>
          <a:noFill/>
        </p:spPr>
        <p:txBody>
          <a:bodyPr wrap="square" rtlCol="0">
            <a:spAutoFit/>
          </a:bodyPr>
          <a:lstStyle/>
          <a:p>
            <a:r>
              <a:rPr lang="tr-TR" b="1" dirty="0"/>
              <a:t>	Araştırma-Geliştirme Faaliyetleri Araştırması, 2016</a:t>
            </a:r>
            <a:endParaRPr lang="tr-TR" dirty="0"/>
          </a:p>
        </p:txBody>
      </p:sp>
    </p:spTree>
    <p:extLst>
      <p:ext uri="{BB962C8B-B14F-4D97-AF65-F5344CB8AC3E}">
        <p14:creationId xmlns:p14="http://schemas.microsoft.com/office/powerpoint/2010/main" val="3894694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93F696-E00A-4F18-BF18-6B3CA2196DCA}"/>
              </a:ext>
            </a:extLst>
          </p:cNvPr>
          <p:cNvSpPr>
            <a:spLocks noGrp="1"/>
          </p:cNvSpPr>
          <p:nvPr>
            <p:ph type="title"/>
          </p:nvPr>
        </p:nvSpPr>
        <p:spPr/>
        <p:txBody>
          <a:bodyPr>
            <a:noAutofit/>
          </a:bodyPr>
          <a:lstStyle/>
          <a:p>
            <a:r>
              <a:rPr lang="tr-TR" sz="4000" dirty="0"/>
              <a:t>Türkiye’de Patent Başvurularının Yıllara Göre Dağılımı</a:t>
            </a:r>
          </a:p>
        </p:txBody>
      </p:sp>
      <p:graphicFrame>
        <p:nvGraphicFramePr>
          <p:cNvPr id="4" name="İçerik Yer Tutucusu 3">
            <a:extLst>
              <a:ext uri="{FF2B5EF4-FFF2-40B4-BE49-F238E27FC236}">
                <a16:creationId xmlns:a16="http://schemas.microsoft.com/office/drawing/2014/main" id="{CA0EE4DC-A348-4480-8D58-9FDF6AA6028D}"/>
              </a:ext>
            </a:extLst>
          </p:cNvPr>
          <p:cNvGraphicFramePr>
            <a:graphicFrameLocks noGrp="1"/>
          </p:cNvGraphicFramePr>
          <p:nvPr>
            <p:ph idx="1"/>
          </p:nvPr>
        </p:nvGraphicFramePr>
        <p:xfrm>
          <a:off x="179512" y="1988840"/>
          <a:ext cx="8712970" cy="4869159"/>
        </p:xfrm>
        <a:graphic>
          <a:graphicData uri="http://schemas.openxmlformats.org/drawingml/2006/table">
            <a:tbl>
              <a:tblPr firstRow="1" bandRow="1">
                <a:tableStyleId>{5C22544A-7EE6-4342-B048-85BDC9FD1C3A}</a:tableStyleId>
              </a:tblPr>
              <a:tblGrid>
                <a:gridCol w="540864">
                  <a:extLst>
                    <a:ext uri="{9D8B030D-6E8A-4147-A177-3AD203B41FA5}">
                      <a16:colId xmlns:a16="http://schemas.microsoft.com/office/drawing/2014/main" val="475228588"/>
                    </a:ext>
                  </a:extLst>
                </a:gridCol>
                <a:gridCol w="1002851">
                  <a:extLst>
                    <a:ext uri="{9D8B030D-6E8A-4147-A177-3AD203B41FA5}">
                      <a16:colId xmlns:a16="http://schemas.microsoft.com/office/drawing/2014/main" val="232701829"/>
                    </a:ext>
                  </a:extLst>
                </a:gridCol>
                <a:gridCol w="540864">
                  <a:extLst>
                    <a:ext uri="{9D8B030D-6E8A-4147-A177-3AD203B41FA5}">
                      <a16:colId xmlns:a16="http://schemas.microsoft.com/office/drawing/2014/main" val="204129581"/>
                    </a:ext>
                  </a:extLst>
                </a:gridCol>
                <a:gridCol w="890170">
                  <a:extLst>
                    <a:ext uri="{9D8B030D-6E8A-4147-A177-3AD203B41FA5}">
                      <a16:colId xmlns:a16="http://schemas.microsoft.com/office/drawing/2014/main" val="3072882933"/>
                    </a:ext>
                  </a:extLst>
                </a:gridCol>
                <a:gridCol w="870452">
                  <a:extLst>
                    <a:ext uri="{9D8B030D-6E8A-4147-A177-3AD203B41FA5}">
                      <a16:colId xmlns:a16="http://schemas.microsoft.com/office/drawing/2014/main" val="348210189"/>
                    </a:ext>
                  </a:extLst>
                </a:gridCol>
                <a:gridCol w="766222">
                  <a:extLst>
                    <a:ext uri="{9D8B030D-6E8A-4147-A177-3AD203B41FA5}">
                      <a16:colId xmlns:a16="http://schemas.microsoft.com/office/drawing/2014/main" val="524779102"/>
                    </a:ext>
                  </a:extLst>
                </a:gridCol>
                <a:gridCol w="540864">
                  <a:extLst>
                    <a:ext uri="{9D8B030D-6E8A-4147-A177-3AD203B41FA5}">
                      <a16:colId xmlns:a16="http://schemas.microsoft.com/office/drawing/2014/main" val="960548941"/>
                    </a:ext>
                  </a:extLst>
                </a:gridCol>
                <a:gridCol w="709881">
                  <a:extLst>
                    <a:ext uri="{9D8B030D-6E8A-4147-A177-3AD203B41FA5}">
                      <a16:colId xmlns:a16="http://schemas.microsoft.com/office/drawing/2014/main" val="1380495782"/>
                    </a:ext>
                  </a:extLst>
                </a:gridCol>
                <a:gridCol w="687346">
                  <a:extLst>
                    <a:ext uri="{9D8B030D-6E8A-4147-A177-3AD203B41FA5}">
                      <a16:colId xmlns:a16="http://schemas.microsoft.com/office/drawing/2014/main" val="3547783791"/>
                    </a:ext>
                  </a:extLst>
                </a:gridCol>
                <a:gridCol w="540864">
                  <a:extLst>
                    <a:ext uri="{9D8B030D-6E8A-4147-A177-3AD203B41FA5}">
                      <a16:colId xmlns:a16="http://schemas.microsoft.com/office/drawing/2014/main" val="66755969"/>
                    </a:ext>
                  </a:extLst>
                </a:gridCol>
                <a:gridCol w="540864">
                  <a:extLst>
                    <a:ext uri="{9D8B030D-6E8A-4147-A177-3AD203B41FA5}">
                      <a16:colId xmlns:a16="http://schemas.microsoft.com/office/drawing/2014/main" val="1619685932"/>
                    </a:ext>
                  </a:extLst>
                </a:gridCol>
                <a:gridCol w="540864">
                  <a:extLst>
                    <a:ext uri="{9D8B030D-6E8A-4147-A177-3AD203B41FA5}">
                      <a16:colId xmlns:a16="http://schemas.microsoft.com/office/drawing/2014/main" val="2870424620"/>
                    </a:ext>
                  </a:extLst>
                </a:gridCol>
                <a:gridCol w="540864">
                  <a:extLst>
                    <a:ext uri="{9D8B030D-6E8A-4147-A177-3AD203B41FA5}">
                      <a16:colId xmlns:a16="http://schemas.microsoft.com/office/drawing/2014/main" val="721104227"/>
                    </a:ext>
                  </a:extLst>
                </a:gridCol>
              </a:tblGrid>
              <a:tr h="189627">
                <a:tc>
                  <a:txBody>
                    <a:bodyPr/>
                    <a:lstStyle/>
                    <a:p>
                      <a:pPr algn="ctr" rtl="0" fontAlgn="b"/>
                      <a:r>
                        <a:rPr lang="tr-TR" sz="800" u="none" strike="noStrike">
                          <a:effectLst/>
                        </a:rPr>
                        <a:t>Yıl</a:t>
                      </a:r>
                      <a:endParaRPr lang="tr-TR" sz="800" b="1" i="0" u="none" strike="noStrike">
                        <a:solidFill>
                          <a:srgbClr val="FFFFFF"/>
                        </a:solidFill>
                        <a:effectLst/>
                        <a:latin typeface="Times New Roman" panose="02020603050405020304" pitchFamily="18" charset="0"/>
                      </a:endParaRPr>
                    </a:p>
                  </a:txBody>
                  <a:tcPr marL="7985" marR="7985" marT="7985" marB="0" anchor="b"/>
                </a:tc>
                <a:tc gridSpan="5">
                  <a:txBody>
                    <a:bodyPr/>
                    <a:lstStyle/>
                    <a:p>
                      <a:pPr algn="ctr" rtl="0" fontAlgn="b"/>
                      <a:r>
                        <a:rPr lang="tr-TR" sz="800" u="none" strike="noStrike">
                          <a:effectLst/>
                        </a:rPr>
                        <a:t>Yerli</a:t>
                      </a:r>
                      <a:endParaRPr lang="tr-TR" sz="800" b="1" i="0" u="none" strike="noStrike">
                        <a:solidFill>
                          <a:srgbClr val="FFFFFF"/>
                        </a:solidFill>
                        <a:effectLst/>
                        <a:latin typeface="Times New Roman" panose="02020603050405020304" pitchFamily="18" charset="0"/>
                      </a:endParaRPr>
                    </a:p>
                  </a:txBody>
                  <a:tcPr marL="7985" marR="7985" marT="798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rtl="0" fontAlgn="b"/>
                      <a:r>
                        <a:rPr lang="tr-TR" sz="800" u="none" strike="noStrike">
                          <a:effectLst/>
                        </a:rPr>
                        <a:t>Yabancı</a:t>
                      </a:r>
                      <a:endParaRPr lang="tr-TR" sz="800" b="1" i="0" u="none" strike="noStrike">
                        <a:solidFill>
                          <a:srgbClr val="FFFFFF"/>
                        </a:solidFill>
                        <a:effectLst/>
                        <a:latin typeface="Times New Roman" panose="02020603050405020304" pitchFamily="18" charset="0"/>
                      </a:endParaRPr>
                    </a:p>
                  </a:txBody>
                  <a:tcPr marL="7985" marR="7985" marT="798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rtl="0" fontAlgn="b"/>
                      <a:r>
                        <a:rPr lang="tr-TR" sz="800" u="none" strike="noStrike">
                          <a:effectLst/>
                        </a:rPr>
                        <a:t>Genel</a:t>
                      </a:r>
                      <a:endParaRPr lang="tr-TR" sz="800" b="1" i="0" u="none" strike="noStrike">
                        <a:solidFill>
                          <a:srgbClr val="FFFFFF"/>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Genel</a:t>
                      </a:r>
                      <a:endParaRPr lang="tr-TR" sz="800" b="1" i="0" u="none" strike="noStrike">
                        <a:solidFill>
                          <a:srgbClr val="FFFFFF"/>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2470554181"/>
                  </a:ext>
                </a:extLst>
              </a:tr>
              <a:tr h="318111">
                <a:tc>
                  <a:txBody>
                    <a:bodyPr/>
                    <a:lstStyle/>
                    <a:p>
                      <a:pPr algn="ctr" rtl="0" fontAlgn="b"/>
                      <a:r>
                        <a:rPr lang="tr-TR" sz="800" u="none" strike="noStrike">
                          <a:effectLst/>
                        </a:rPr>
                        <a:t> </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TÜRKPATENT</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dirty="0">
                          <a:effectLst/>
                        </a:rPr>
                        <a:t>PCT</a:t>
                      </a:r>
                      <a:endParaRPr lang="tr-TR" sz="800" b="1" i="0" u="none" strike="noStrike" dirty="0">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dirty="0">
                          <a:effectLst/>
                        </a:rPr>
                        <a:t>EPC</a:t>
                      </a:r>
                      <a:endParaRPr lang="tr-TR" sz="800" b="1" i="0" u="none" strike="noStrike" dirty="0">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Toplam</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Artış Oranı</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TÜRKPATENT</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PCT</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EPC</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Toplam</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Artış Oranı</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Toplam</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Artış Oranı</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2379356156"/>
                  </a:ext>
                </a:extLst>
              </a:tr>
              <a:tr h="189627">
                <a:tc>
                  <a:txBody>
                    <a:bodyPr/>
                    <a:lstStyle/>
                    <a:p>
                      <a:pPr algn="ctr" rtl="0" fontAlgn="b"/>
                      <a:r>
                        <a:rPr lang="tr-TR" sz="800" u="none" strike="noStrike">
                          <a:effectLst/>
                        </a:rPr>
                        <a:t>1995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170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170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1520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1520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1690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a:t>
                      </a:r>
                      <a:endParaRPr lang="tr-TR" sz="800" b="0"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2515673419"/>
                  </a:ext>
                </a:extLst>
              </a:tr>
              <a:tr h="189627">
                <a:tc>
                  <a:txBody>
                    <a:bodyPr/>
                    <a:lstStyle/>
                    <a:p>
                      <a:pPr algn="ctr" rtl="0" fontAlgn="b"/>
                      <a:r>
                        <a:rPr lang="tr-TR" sz="800" u="none" strike="noStrike">
                          <a:effectLst/>
                        </a:rPr>
                        <a:t>1996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189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189</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11,18%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687</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26</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713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-53,09%</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902</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-46,63%</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3479858844"/>
                  </a:ext>
                </a:extLst>
              </a:tr>
              <a:tr h="189627">
                <a:tc>
                  <a:txBody>
                    <a:bodyPr/>
                    <a:lstStyle/>
                    <a:p>
                      <a:pPr algn="ctr" rtl="0" fontAlgn="b"/>
                      <a:r>
                        <a:rPr lang="tr-TR" sz="800" u="none" strike="noStrike">
                          <a:effectLst/>
                        </a:rPr>
                        <a:t>1997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202</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dirty="0">
                          <a:effectLst/>
                        </a:rPr>
                        <a:t>0</a:t>
                      </a:r>
                      <a:endParaRPr lang="tr-TR" sz="800" b="0" i="0" u="none" strike="noStrike" dirty="0">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203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7,41%</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598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730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1328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86,26%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1531</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69,73%</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1356510459"/>
                  </a:ext>
                </a:extLst>
              </a:tr>
              <a:tr h="189627">
                <a:tc>
                  <a:txBody>
                    <a:bodyPr/>
                    <a:lstStyle/>
                    <a:p>
                      <a:pPr algn="ctr" rtl="0" fontAlgn="b"/>
                      <a:r>
                        <a:rPr lang="tr-TR" sz="800" u="none" strike="noStrike">
                          <a:effectLst/>
                        </a:rPr>
                        <a:t>1998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201</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207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dirty="0">
                          <a:effectLst/>
                        </a:rPr>
                        <a:t>1,97%</a:t>
                      </a:r>
                      <a:endParaRPr lang="tr-TR" sz="800" b="1" i="0" u="none" strike="noStrike" dirty="0">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596</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1680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2276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71,39%</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2483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62,18%</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1240458064"/>
                  </a:ext>
                </a:extLst>
              </a:tr>
              <a:tr h="189627">
                <a:tc>
                  <a:txBody>
                    <a:bodyPr/>
                    <a:lstStyle/>
                    <a:p>
                      <a:pPr algn="ctr" rtl="0" fontAlgn="b"/>
                      <a:r>
                        <a:rPr lang="tr-TR" sz="800" u="none" strike="noStrike">
                          <a:effectLst/>
                        </a:rPr>
                        <a:t>1999</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265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11</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276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33,33%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524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2220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2744</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20,56%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3020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21,63%</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1177304870"/>
                  </a:ext>
                </a:extLst>
              </a:tr>
              <a:tr h="189627">
                <a:tc>
                  <a:txBody>
                    <a:bodyPr/>
                    <a:lstStyle/>
                    <a:p>
                      <a:pPr algn="ctr" rtl="0" fontAlgn="b"/>
                      <a:r>
                        <a:rPr lang="tr-TR" sz="800" u="none" strike="noStrike">
                          <a:effectLst/>
                        </a:rPr>
                        <a:t>2000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258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277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0,36%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442</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2714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3156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15,01%</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3433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13,68%</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1307324327"/>
                  </a:ext>
                </a:extLst>
              </a:tr>
              <a:tr h="189627">
                <a:tc>
                  <a:txBody>
                    <a:bodyPr/>
                    <a:lstStyle/>
                    <a:p>
                      <a:pPr algn="ctr" rtl="0" fontAlgn="b"/>
                      <a:r>
                        <a:rPr lang="tr-TR" sz="800" u="none" strike="noStrike">
                          <a:effectLst/>
                        </a:rPr>
                        <a:t>2001</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298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337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21,66%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119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2756</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2877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-8,84%</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3214</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-6,38%</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2400626886"/>
                  </a:ext>
                </a:extLst>
              </a:tr>
              <a:tr h="189627">
                <a:tc>
                  <a:txBody>
                    <a:bodyPr/>
                    <a:lstStyle/>
                    <a:p>
                      <a:pPr algn="ctr" rtl="0" fontAlgn="b"/>
                      <a:r>
                        <a:rPr lang="tr-TR" sz="800" u="none" strike="noStrike">
                          <a:effectLst/>
                        </a:rPr>
                        <a:t>2002</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387</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27</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414</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22,85%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88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1335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37</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1460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-49,25%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1874</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-41,69%</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2583574913"/>
                  </a:ext>
                </a:extLst>
              </a:tr>
              <a:tr h="189627">
                <a:tc>
                  <a:txBody>
                    <a:bodyPr/>
                    <a:lstStyle/>
                    <a:p>
                      <a:pPr algn="ctr" rtl="0" fontAlgn="b"/>
                      <a:r>
                        <a:rPr lang="tr-TR" sz="800" u="none" strike="noStrike">
                          <a:effectLst/>
                        </a:rPr>
                        <a:t>2003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454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490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18,36%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43</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305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314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662</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-54,66%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1152</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-38,53%</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919351699"/>
                  </a:ext>
                </a:extLst>
              </a:tr>
              <a:tr h="189627">
                <a:tc>
                  <a:txBody>
                    <a:bodyPr/>
                    <a:lstStyle/>
                    <a:p>
                      <a:pPr algn="ctr" rtl="0" fontAlgn="b"/>
                      <a:r>
                        <a:rPr lang="tr-TR" sz="800" u="none" strike="noStrike">
                          <a:effectLst/>
                        </a:rPr>
                        <a:t>2004</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633</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685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39,80%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167</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1342</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1577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138,22%</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2262</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96,35%</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4172142006"/>
                  </a:ext>
                </a:extLst>
              </a:tr>
              <a:tr h="189627">
                <a:tc>
                  <a:txBody>
                    <a:bodyPr/>
                    <a:lstStyle/>
                    <a:p>
                      <a:pPr algn="ctr" rtl="0" fontAlgn="b"/>
                      <a:r>
                        <a:rPr lang="tr-TR" sz="800" u="none" strike="noStrike">
                          <a:effectLst/>
                        </a:rPr>
                        <a:t>2005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895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33</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935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36,50%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143</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2308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2526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60,18%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3461</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53,01%</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3517217010"/>
                  </a:ext>
                </a:extLst>
              </a:tr>
              <a:tr h="189627">
                <a:tc>
                  <a:txBody>
                    <a:bodyPr/>
                    <a:lstStyle/>
                    <a:p>
                      <a:pPr algn="ctr" rtl="0" fontAlgn="b"/>
                      <a:r>
                        <a:rPr lang="tr-TR" sz="800" u="none" strike="noStrike">
                          <a:effectLst/>
                        </a:rPr>
                        <a:t>2006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979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93</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1090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16,58%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71</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89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3915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4075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61,32%</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5165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49,23%</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3830326679"/>
                  </a:ext>
                </a:extLst>
              </a:tr>
              <a:tr h="189627">
                <a:tc>
                  <a:txBody>
                    <a:bodyPr/>
                    <a:lstStyle/>
                    <a:p>
                      <a:pPr algn="ctr" rtl="0" fontAlgn="b"/>
                      <a:r>
                        <a:rPr lang="tr-TR" sz="800" u="none" strike="noStrike">
                          <a:effectLst/>
                        </a:rPr>
                        <a:t>2007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1747</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31</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1838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68,62%</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71</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139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4141</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4351</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6,77%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6189</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19,83%</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544026022"/>
                  </a:ext>
                </a:extLst>
              </a:tr>
              <a:tr h="189627">
                <a:tc>
                  <a:txBody>
                    <a:bodyPr/>
                    <a:lstStyle/>
                    <a:p>
                      <a:pPr algn="ctr" rtl="0" fontAlgn="b"/>
                      <a:r>
                        <a:rPr lang="tr-TR" sz="800" u="none" strike="noStrike">
                          <a:effectLst/>
                        </a:rPr>
                        <a:t>2008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2159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2268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23,39%</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107</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4694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4869</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11,91%</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7137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15,32%</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1723739316"/>
                  </a:ext>
                </a:extLst>
              </a:tr>
              <a:tr h="189627">
                <a:tc>
                  <a:txBody>
                    <a:bodyPr/>
                    <a:lstStyle/>
                    <a:p>
                      <a:pPr algn="ctr" rtl="0" fontAlgn="b"/>
                      <a:r>
                        <a:rPr lang="tr-TR" sz="800" u="none" strike="noStrike">
                          <a:effectLst/>
                        </a:rPr>
                        <a:t>2009</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2473</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41</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2588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14,11%</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105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4479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4653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-4,44%</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7241</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1,46%</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1421935434"/>
                  </a:ext>
                </a:extLst>
              </a:tr>
              <a:tr h="189627">
                <a:tc>
                  <a:txBody>
                    <a:bodyPr/>
                    <a:lstStyle/>
                    <a:p>
                      <a:pPr algn="ctr" rtl="0" fontAlgn="b"/>
                      <a:r>
                        <a:rPr lang="tr-TR" sz="800" u="none" strike="noStrike">
                          <a:effectLst/>
                        </a:rPr>
                        <a:t>2010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3120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3250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25,58%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77</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100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4916</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5093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9,46%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8343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15,22%</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1964129194"/>
                  </a:ext>
                </a:extLst>
              </a:tr>
              <a:tr h="189627">
                <a:tc>
                  <a:txBody>
                    <a:bodyPr/>
                    <a:lstStyle/>
                    <a:p>
                      <a:pPr algn="ctr" rtl="0" fontAlgn="b"/>
                      <a:r>
                        <a:rPr lang="tr-TR" sz="800" u="none" strike="noStrike">
                          <a:effectLst/>
                        </a:rPr>
                        <a:t>2011</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3962</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43</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82</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4087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25,75%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120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100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5934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6154</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20,83%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10241</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22,75%</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2652203606"/>
                  </a:ext>
                </a:extLst>
              </a:tr>
              <a:tr h="189627">
                <a:tc>
                  <a:txBody>
                    <a:bodyPr/>
                    <a:lstStyle/>
                    <a:p>
                      <a:pPr algn="ctr" rtl="0" fontAlgn="b"/>
                      <a:r>
                        <a:rPr lang="tr-TR" sz="800" u="none" strike="noStrike">
                          <a:effectLst/>
                        </a:rPr>
                        <a:t>2012</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4360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109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4543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11,16%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154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6824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7056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14,66%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11599</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13,26%</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2482574694"/>
                  </a:ext>
                </a:extLst>
              </a:tr>
              <a:tr h="189627">
                <a:tc>
                  <a:txBody>
                    <a:bodyPr/>
                    <a:lstStyle/>
                    <a:p>
                      <a:pPr algn="ctr" rtl="0" fontAlgn="b"/>
                      <a:r>
                        <a:rPr lang="tr-TR" sz="800" u="none" strike="noStrike">
                          <a:effectLst/>
                        </a:rPr>
                        <a:t>2013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4345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129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4528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-0,33%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95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175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7257</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7527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6,68%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12055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3,93%</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1799846623"/>
                  </a:ext>
                </a:extLst>
              </a:tr>
              <a:tr h="189627">
                <a:tc>
                  <a:txBody>
                    <a:bodyPr/>
                    <a:lstStyle/>
                    <a:p>
                      <a:pPr algn="ctr" rtl="0" fontAlgn="b"/>
                      <a:r>
                        <a:rPr lang="tr-TR" sz="800" u="none" strike="noStrike">
                          <a:effectLst/>
                        </a:rPr>
                        <a:t>2014</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4654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112</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95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4861</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7,35%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149</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183</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7182</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7514</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-0,17%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12375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2,65%</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2386550897"/>
                  </a:ext>
                </a:extLst>
              </a:tr>
              <a:tr h="189627">
                <a:tc>
                  <a:txBody>
                    <a:bodyPr/>
                    <a:lstStyle/>
                    <a:p>
                      <a:pPr algn="ctr" rtl="0" fontAlgn="b"/>
                      <a:r>
                        <a:rPr lang="tr-TR" sz="800" u="none" strike="noStrike">
                          <a:effectLst/>
                        </a:rPr>
                        <a:t>2015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5302</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160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5512</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13,39%</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251</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238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7957</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8446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12,40%</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13958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12,79%</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406285109"/>
                  </a:ext>
                </a:extLst>
              </a:tr>
              <a:tr h="189627">
                <a:tc>
                  <a:txBody>
                    <a:bodyPr/>
                    <a:lstStyle/>
                    <a:p>
                      <a:pPr algn="ctr" rtl="0" fontAlgn="b"/>
                      <a:r>
                        <a:rPr lang="tr-TR" sz="800" u="none" strike="noStrike">
                          <a:effectLst/>
                        </a:rPr>
                        <a:t>2016</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6153</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88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204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6445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16,93%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407</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211</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9715</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10333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22,34%</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16778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20,20%</a:t>
                      </a:r>
                      <a:endParaRPr lang="tr-TR" sz="800" b="1" i="0" u="none" strike="noStrike">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2658345140"/>
                  </a:ext>
                </a:extLst>
              </a:tr>
              <a:tr h="189627">
                <a:tc>
                  <a:txBody>
                    <a:bodyPr/>
                    <a:lstStyle/>
                    <a:p>
                      <a:pPr algn="ctr" rtl="0" fontAlgn="b"/>
                      <a:r>
                        <a:rPr lang="tr-TR" sz="800" u="none" strike="noStrike">
                          <a:effectLst/>
                        </a:rPr>
                        <a:t>2017</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7994</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181</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450</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8625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33,82%</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202</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178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10278</a:t>
                      </a:r>
                      <a:endParaRPr lang="tr-TR" sz="800" b="0"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10658</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3,15%</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a:effectLst/>
                        </a:rPr>
                        <a:t>19283</a:t>
                      </a:r>
                      <a:endParaRPr lang="tr-TR" sz="800" b="1" i="0" u="none" strike="noStrike">
                        <a:solidFill>
                          <a:srgbClr val="000000"/>
                        </a:solidFill>
                        <a:effectLst/>
                        <a:latin typeface="Times New Roman" panose="02020603050405020304" pitchFamily="18" charset="0"/>
                      </a:endParaRPr>
                    </a:p>
                  </a:txBody>
                  <a:tcPr marL="7985" marR="7985" marT="7985" marB="0" anchor="b"/>
                </a:tc>
                <a:tc>
                  <a:txBody>
                    <a:bodyPr/>
                    <a:lstStyle/>
                    <a:p>
                      <a:pPr algn="ctr" rtl="0" fontAlgn="b"/>
                      <a:r>
                        <a:rPr lang="tr-TR" sz="800" u="none" strike="noStrike" dirty="0">
                          <a:effectLst/>
                        </a:rPr>
                        <a:t>14,93%</a:t>
                      </a:r>
                      <a:endParaRPr lang="tr-TR" sz="800" b="1" i="0" u="none" strike="noStrike" dirty="0">
                        <a:solidFill>
                          <a:srgbClr val="000000"/>
                        </a:solidFill>
                        <a:effectLst/>
                        <a:latin typeface="Times New Roman" panose="02020603050405020304" pitchFamily="18" charset="0"/>
                      </a:endParaRPr>
                    </a:p>
                  </a:txBody>
                  <a:tcPr marL="7985" marR="7985" marT="7985" marB="0" anchor="b"/>
                </a:tc>
                <a:extLst>
                  <a:ext uri="{0D108BD9-81ED-4DB2-BD59-A6C34878D82A}">
                    <a16:rowId xmlns:a16="http://schemas.microsoft.com/office/drawing/2014/main" val="4081572442"/>
                  </a:ext>
                </a:extLst>
              </a:tr>
            </a:tbl>
          </a:graphicData>
        </a:graphic>
      </p:graphicFrame>
    </p:spTree>
    <p:extLst>
      <p:ext uri="{BB962C8B-B14F-4D97-AF65-F5344CB8AC3E}">
        <p14:creationId xmlns:p14="http://schemas.microsoft.com/office/powerpoint/2010/main" val="3737985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C5CA4E3-DB87-4ED4-BA2B-C9BBDC66A144}"/>
              </a:ext>
            </a:extLst>
          </p:cNvPr>
          <p:cNvPicPr>
            <a:picLocks noChangeAspect="1"/>
          </p:cNvPicPr>
          <p:nvPr/>
        </p:nvPicPr>
        <p:blipFill>
          <a:blip r:embed="rId3"/>
          <a:stretch>
            <a:fillRect/>
          </a:stretch>
        </p:blipFill>
        <p:spPr>
          <a:xfrm>
            <a:off x="899592" y="1366312"/>
            <a:ext cx="7560840" cy="4125375"/>
          </a:xfrm>
          <a:prstGeom prst="rect">
            <a:avLst/>
          </a:prstGeom>
        </p:spPr>
      </p:pic>
    </p:spTree>
    <p:extLst>
      <p:ext uri="{BB962C8B-B14F-4D97-AF65-F5344CB8AC3E}">
        <p14:creationId xmlns:p14="http://schemas.microsoft.com/office/powerpoint/2010/main" val="2963110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E57AEA2-D85E-4642-A19A-7C0C3B4832C0}"/>
              </a:ext>
            </a:extLst>
          </p:cNvPr>
          <p:cNvPicPr>
            <a:picLocks noChangeAspect="1"/>
          </p:cNvPicPr>
          <p:nvPr/>
        </p:nvPicPr>
        <p:blipFill>
          <a:blip r:embed="rId3"/>
          <a:stretch>
            <a:fillRect/>
          </a:stretch>
        </p:blipFill>
        <p:spPr>
          <a:xfrm>
            <a:off x="1435203" y="1438687"/>
            <a:ext cx="6273594" cy="3980625"/>
          </a:xfrm>
          <a:prstGeom prst="rect">
            <a:avLst/>
          </a:prstGeom>
        </p:spPr>
      </p:pic>
      <p:sp>
        <p:nvSpPr>
          <p:cNvPr id="3" name="Metin kutusu 2">
            <a:extLst>
              <a:ext uri="{FF2B5EF4-FFF2-40B4-BE49-F238E27FC236}">
                <a16:creationId xmlns:a16="http://schemas.microsoft.com/office/drawing/2014/main" id="{8BED402B-04AF-45EA-95BD-1BA000B4C495}"/>
              </a:ext>
            </a:extLst>
          </p:cNvPr>
          <p:cNvSpPr txBox="1"/>
          <p:nvPr/>
        </p:nvSpPr>
        <p:spPr>
          <a:xfrm>
            <a:off x="1435203" y="620688"/>
            <a:ext cx="7313261" cy="461665"/>
          </a:xfrm>
          <a:prstGeom prst="rect">
            <a:avLst/>
          </a:prstGeom>
          <a:noFill/>
        </p:spPr>
        <p:txBody>
          <a:bodyPr wrap="square" rtlCol="0">
            <a:spAutoFit/>
          </a:bodyPr>
          <a:lstStyle/>
          <a:p>
            <a:r>
              <a:rPr lang="tr-TR" sz="2400" b="1" dirty="0"/>
              <a:t>Teknoloji ve Yenilik Destek Programları 1995-2017</a:t>
            </a:r>
          </a:p>
        </p:txBody>
      </p:sp>
    </p:spTree>
    <p:extLst>
      <p:ext uri="{BB962C8B-B14F-4D97-AF65-F5344CB8AC3E}">
        <p14:creationId xmlns:p14="http://schemas.microsoft.com/office/powerpoint/2010/main" val="3731433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Tübitak’ın</a:t>
            </a:r>
            <a:r>
              <a:rPr lang="tr-TR" dirty="0"/>
              <a:t> Ar-Ge ve Akademik Destek Programları</a:t>
            </a:r>
          </a:p>
        </p:txBody>
      </p:sp>
      <p:sp>
        <p:nvSpPr>
          <p:cNvPr id="3" name="İçerik Yer Tutucusu 2"/>
          <p:cNvSpPr>
            <a:spLocks noGrp="1"/>
          </p:cNvSpPr>
          <p:nvPr>
            <p:ph idx="1"/>
          </p:nvPr>
        </p:nvSpPr>
        <p:spPr/>
        <p:txBody>
          <a:bodyPr>
            <a:noAutofit/>
          </a:bodyPr>
          <a:lstStyle/>
          <a:p>
            <a:pPr marL="0" indent="0" fontAlgn="base">
              <a:buNone/>
            </a:pPr>
            <a:r>
              <a:rPr lang="tr-TR" sz="1800" dirty="0">
                <a:hlinkClick r:id="rId3"/>
              </a:rPr>
              <a:t>Ulusal Destek Programları </a:t>
            </a:r>
          </a:p>
          <a:p>
            <a:pPr fontAlgn="base"/>
            <a:r>
              <a:rPr lang="tr-TR" sz="1800" dirty="0">
                <a:hlinkClick r:id="rId3"/>
              </a:rPr>
              <a:t>Üniversitelerin Araştırma ve Geliştirme Potansiyelinin Artırılmasına Yönelik Destek Programı</a:t>
            </a:r>
            <a:endParaRPr lang="tr-TR" sz="1800" dirty="0"/>
          </a:p>
          <a:p>
            <a:pPr fontAlgn="base"/>
            <a:r>
              <a:rPr lang="tr-TR" sz="1800" dirty="0">
                <a:hlinkClick r:id="rId4"/>
              </a:rPr>
              <a:t> Bilimsel ve Teknolojik Araştırma Projelerini Destekleme Pr.</a:t>
            </a:r>
            <a:endParaRPr lang="tr-TR" sz="1800" dirty="0"/>
          </a:p>
          <a:p>
            <a:pPr fontAlgn="base"/>
            <a:r>
              <a:rPr lang="tr-TR" sz="1800" dirty="0">
                <a:hlinkClick r:id="rId5"/>
              </a:rPr>
              <a:t> Hızlı Destek Programı</a:t>
            </a:r>
            <a:endParaRPr lang="tr-TR" sz="1800" dirty="0"/>
          </a:p>
          <a:p>
            <a:pPr fontAlgn="base"/>
            <a:r>
              <a:rPr lang="tr-TR" sz="1800" dirty="0">
                <a:hlinkClick r:id="rId6"/>
              </a:rPr>
              <a:t>Öncelikli Alanlar Ar-Ge Projeleri Destekleme Programı</a:t>
            </a:r>
            <a:endParaRPr lang="tr-TR" sz="1800" dirty="0"/>
          </a:p>
          <a:p>
            <a:pPr fontAlgn="base"/>
            <a:r>
              <a:rPr lang="tr-TR" sz="1800" dirty="0">
                <a:hlinkClick r:id="rId7"/>
              </a:rPr>
              <a:t>Mükemmeliyet Merkezi Destek Programı</a:t>
            </a:r>
            <a:endParaRPr lang="tr-TR" sz="1800" dirty="0"/>
          </a:p>
          <a:p>
            <a:pPr fontAlgn="base"/>
            <a:r>
              <a:rPr lang="tr-TR" sz="1800" dirty="0">
                <a:hlinkClick r:id="rId8"/>
              </a:rPr>
              <a:t>Ulusal Yeni Fikirler ve Ürünler Araştırma Destek Programı</a:t>
            </a:r>
            <a:endParaRPr lang="tr-TR" sz="1800" dirty="0"/>
          </a:p>
          <a:p>
            <a:pPr fontAlgn="base"/>
            <a:r>
              <a:rPr lang="tr-TR" sz="1800" dirty="0">
                <a:hlinkClick r:id="rId9"/>
              </a:rPr>
              <a:t>Kamu Kurumları Araştırma ve Geliştirme Projelerini D.P.</a:t>
            </a:r>
            <a:endParaRPr lang="tr-TR" sz="1800" dirty="0"/>
          </a:p>
          <a:p>
            <a:pPr fontAlgn="base"/>
            <a:r>
              <a:rPr lang="tr-TR" sz="1800" dirty="0">
                <a:hlinkClick r:id="rId10"/>
              </a:rPr>
              <a:t>Başlangıç Ar-Ge Projeleri Destekleme Programı</a:t>
            </a:r>
            <a:endParaRPr lang="tr-TR" sz="1800" dirty="0"/>
          </a:p>
          <a:p>
            <a:pPr fontAlgn="base"/>
            <a:r>
              <a:rPr lang="tr-TR" sz="1800" dirty="0">
                <a:hlinkClick r:id="rId11"/>
              </a:rPr>
              <a:t>Kariyer Geliştirme Programı</a:t>
            </a:r>
            <a:endParaRPr lang="tr-TR" sz="1800" dirty="0"/>
          </a:p>
          <a:p>
            <a:pPr marL="0" indent="0" fontAlgn="base">
              <a:buNone/>
            </a:pPr>
            <a:r>
              <a:rPr lang="tr-TR" sz="1800" dirty="0">
                <a:hlinkClick r:id="rId12"/>
              </a:rPr>
              <a:t>Uluslararası Destek Programları</a:t>
            </a:r>
            <a:endParaRPr lang="tr-TR" sz="1800" dirty="0"/>
          </a:p>
          <a:p>
            <a:pPr fontAlgn="base"/>
            <a:r>
              <a:rPr lang="tr-TR" sz="1800" dirty="0"/>
              <a:t> </a:t>
            </a:r>
            <a:r>
              <a:rPr lang="tr-TR" sz="1800" dirty="0">
                <a:hlinkClick r:id="rId13"/>
              </a:rPr>
              <a:t>İkili Proje Destekleri</a:t>
            </a:r>
            <a:endParaRPr lang="tr-TR" sz="1800" dirty="0"/>
          </a:p>
          <a:p>
            <a:pPr fontAlgn="base"/>
            <a:r>
              <a:rPr lang="tr-TR" sz="1800" dirty="0">
                <a:hlinkClick r:id="rId14"/>
              </a:rPr>
              <a:t>ERA-NET</a:t>
            </a:r>
            <a:endParaRPr lang="tr-TR" sz="1800" dirty="0"/>
          </a:p>
          <a:p>
            <a:pPr fontAlgn="base"/>
            <a:r>
              <a:rPr lang="tr-TR" sz="1800" dirty="0">
                <a:hlinkClick r:id="rId15"/>
              </a:rPr>
              <a:t>COST (Bilimsel ve Teknik İşbirliği Alanında Avrupa İşbirliği)</a:t>
            </a:r>
            <a:endParaRPr lang="tr-TR" sz="1800" dirty="0"/>
          </a:p>
          <a:p>
            <a:pPr marL="0" indent="0">
              <a:buNone/>
            </a:pPr>
            <a:br>
              <a:rPr lang="tr-TR" sz="1800" dirty="0"/>
            </a:br>
            <a:endParaRPr lang="tr-TR" sz="1800" dirty="0"/>
          </a:p>
        </p:txBody>
      </p:sp>
    </p:spTree>
    <p:extLst>
      <p:ext uri="{BB962C8B-B14F-4D97-AF65-F5344CB8AC3E}">
        <p14:creationId xmlns:p14="http://schemas.microsoft.com/office/powerpoint/2010/main" val="1538678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A9B320A-BD7A-4B63-9EC7-6ECEB236FC50}"/>
              </a:ext>
            </a:extLst>
          </p:cNvPr>
          <p:cNvPicPr>
            <a:picLocks noChangeAspect="1"/>
          </p:cNvPicPr>
          <p:nvPr/>
        </p:nvPicPr>
        <p:blipFill>
          <a:blip r:embed="rId3"/>
          <a:stretch>
            <a:fillRect/>
          </a:stretch>
        </p:blipFill>
        <p:spPr>
          <a:xfrm>
            <a:off x="539552" y="1633194"/>
            <a:ext cx="7992888" cy="4532110"/>
          </a:xfrm>
          <a:prstGeom prst="rect">
            <a:avLst/>
          </a:prstGeom>
        </p:spPr>
      </p:pic>
      <p:sp>
        <p:nvSpPr>
          <p:cNvPr id="4" name="Metin kutusu 3">
            <a:extLst>
              <a:ext uri="{FF2B5EF4-FFF2-40B4-BE49-F238E27FC236}">
                <a16:creationId xmlns:a16="http://schemas.microsoft.com/office/drawing/2014/main" id="{5F584F92-7047-4BBC-BCFC-97FFFA31CB2D}"/>
              </a:ext>
            </a:extLst>
          </p:cNvPr>
          <p:cNvSpPr txBox="1"/>
          <p:nvPr/>
        </p:nvSpPr>
        <p:spPr>
          <a:xfrm>
            <a:off x="835968" y="845096"/>
            <a:ext cx="7848872" cy="369332"/>
          </a:xfrm>
          <a:prstGeom prst="rect">
            <a:avLst/>
          </a:prstGeom>
          <a:noFill/>
        </p:spPr>
        <p:txBody>
          <a:bodyPr wrap="square" rtlCol="0">
            <a:spAutoFit/>
          </a:bodyPr>
          <a:lstStyle/>
          <a:p>
            <a:r>
              <a:rPr lang="tr-TR" dirty="0"/>
              <a:t>Desteklenen Projelerin Firma Ölçeğine Göre Dağılımı</a:t>
            </a:r>
          </a:p>
        </p:txBody>
      </p:sp>
    </p:spTree>
    <p:extLst>
      <p:ext uri="{BB962C8B-B14F-4D97-AF65-F5344CB8AC3E}">
        <p14:creationId xmlns:p14="http://schemas.microsoft.com/office/powerpoint/2010/main" val="1498747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6D69EE5-A699-46CE-984C-72F1A5B9657F}"/>
              </a:ext>
            </a:extLst>
          </p:cNvPr>
          <p:cNvPicPr>
            <a:picLocks noChangeAspect="1"/>
          </p:cNvPicPr>
          <p:nvPr/>
        </p:nvPicPr>
        <p:blipFill>
          <a:blip r:embed="rId3"/>
          <a:stretch>
            <a:fillRect/>
          </a:stretch>
        </p:blipFill>
        <p:spPr>
          <a:xfrm>
            <a:off x="1453335" y="1692000"/>
            <a:ext cx="6237330" cy="3474000"/>
          </a:xfrm>
          <a:prstGeom prst="rect">
            <a:avLst/>
          </a:prstGeom>
        </p:spPr>
      </p:pic>
      <p:sp>
        <p:nvSpPr>
          <p:cNvPr id="3" name="Metin kutusu 2">
            <a:extLst>
              <a:ext uri="{FF2B5EF4-FFF2-40B4-BE49-F238E27FC236}">
                <a16:creationId xmlns:a16="http://schemas.microsoft.com/office/drawing/2014/main" id="{D22EC39E-11A1-4DA6-AC2A-F6986C7F3B74}"/>
              </a:ext>
            </a:extLst>
          </p:cNvPr>
          <p:cNvSpPr txBox="1"/>
          <p:nvPr/>
        </p:nvSpPr>
        <p:spPr>
          <a:xfrm>
            <a:off x="1835696" y="836712"/>
            <a:ext cx="6237330" cy="369332"/>
          </a:xfrm>
          <a:prstGeom prst="rect">
            <a:avLst/>
          </a:prstGeom>
          <a:noFill/>
        </p:spPr>
        <p:txBody>
          <a:bodyPr wrap="square" rtlCol="0">
            <a:spAutoFit/>
          </a:bodyPr>
          <a:lstStyle/>
          <a:p>
            <a:r>
              <a:rPr lang="tr-TR" dirty="0"/>
              <a:t>Hibe Destek Tutarının Firma Ölçeğine Göre Dağılımı</a:t>
            </a:r>
          </a:p>
        </p:txBody>
      </p:sp>
    </p:spTree>
    <p:extLst>
      <p:ext uri="{BB962C8B-B14F-4D97-AF65-F5344CB8AC3E}">
        <p14:creationId xmlns:p14="http://schemas.microsoft.com/office/powerpoint/2010/main" val="3433361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5976F3-9CF8-4892-A7F9-ECA738B6AD3C}"/>
              </a:ext>
            </a:extLst>
          </p:cNvPr>
          <p:cNvSpPr>
            <a:spLocks noGrp="1"/>
          </p:cNvSpPr>
          <p:nvPr>
            <p:ph type="title"/>
          </p:nvPr>
        </p:nvSpPr>
        <p:spPr/>
        <p:txBody>
          <a:bodyPr>
            <a:normAutofit fontScale="90000"/>
          </a:bodyPr>
          <a:lstStyle/>
          <a:p>
            <a:r>
              <a:rPr lang="tr-TR" dirty="0"/>
              <a:t>Türk Bilim ve Teknoloji Politikalarının Sorun Alanları</a:t>
            </a:r>
          </a:p>
        </p:txBody>
      </p:sp>
      <p:sp>
        <p:nvSpPr>
          <p:cNvPr id="3" name="İçerik Yer Tutucusu 2">
            <a:extLst>
              <a:ext uri="{FF2B5EF4-FFF2-40B4-BE49-F238E27FC236}">
                <a16:creationId xmlns:a16="http://schemas.microsoft.com/office/drawing/2014/main" id="{26BD61CF-14A1-4FD5-B243-49144CA82BB6}"/>
              </a:ext>
            </a:extLst>
          </p:cNvPr>
          <p:cNvSpPr>
            <a:spLocks noGrp="1"/>
          </p:cNvSpPr>
          <p:nvPr>
            <p:ph idx="1"/>
          </p:nvPr>
        </p:nvSpPr>
        <p:spPr/>
        <p:txBody>
          <a:bodyPr>
            <a:normAutofit fontScale="85000" lnSpcReduction="20000"/>
          </a:bodyPr>
          <a:lstStyle/>
          <a:p>
            <a:r>
              <a:rPr lang="tr-TR" dirty="0"/>
              <a:t>Siyasi iktidarlardan kaynaklanan temel sorunlar</a:t>
            </a:r>
          </a:p>
          <a:p>
            <a:r>
              <a:rPr lang="tr-TR" dirty="0"/>
              <a:t>Bilimsel kurum ve kuruluşlar, toplumsal sorunların çözümlenmesinde yararlanmaktan ziyade, ele geçirilerek, kendi düşünceleri doğrultusunda yönetilmeye çalışılmaktadır. </a:t>
            </a:r>
          </a:p>
          <a:p>
            <a:r>
              <a:rPr lang="tr-TR" dirty="0"/>
              <a:t>1946 yılında kabul edilen 4936 sayılı, 1961 </a:t>
            </a:r>
            <a:r>
              <a:rPr lang="tr-TR" dirty="0" err="1"/>
              <a:t>Anayası’nda</a:t>
            </a:r>
            <a:r>
              <a:rPr lang="tr-TR" dirty="0"/>
              <a:t> yapılan düzenlemeler, 1973 yılında kabul edilen 1750 sayılı ve 1981 yılında kabul edilen 2547 sayılı yükseköğretim kanunları Türkiye’nin toplumsal sorunlar sonucu ortaya çıkan toplumsal bunalımların sonucunda ortaya çıkmıştır</a:t>
            </a:r>
          </a:p>
          <a:p>
            <a:r>
              <a:rPr lang="tr-TR" dirty="0"/>
              <a:t>Özellikle sosyal bilimlerdeki bilim adamlarının dönemin siyasi ve toplumsal yapılardan etkilenmesi</a:t>
            </a:r>
          </a:p>
          <a:p>
            <a:r>
              <a:rPr lang="tr-TR" dirty="0"/>
              <a:t>Üniversitelerin siyasi iktidarlar aracılığı ile politikleştirilmesi – yurt dışında doktora yapan ve evrim konusunda Türkiye’ye dönme konusundaki kaygıları</a:t>
            </a:r>
          </a:p>
          <a:p>
            <a:endParaRPr lang="tr-TR" dirty="0"/>
          </a:p>
        </p:txBody>
      </p:sp>
    </p:spTree>
    <p:extLst>
      <p:ext uri="{BB962C8B-B14F-4D97-AF65-F5344CB8AC3E}">
        <p14:creationId xmlns:p14="http://schemas.microsoft.com/office/powerpoint/2010/main" val="2319522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58CDDA-1A47-41E6-AD4A-C28B5067BF31}"/>
              </a:ext>
            </a:extLst>
          </p:cNvPr>
          <p:cNvSpPr>
            <a:spLocks noGrp="1"/>
          </p:cNvSpPr>
          <p:nvPr>
            <p:ph type="title"/>
          </p:nvPr>
        </p:nvSpPr>
        <p:spPr/>
        <p:txBody>
          <a:bodyPr>
            <a:normAutofit/>
          </a:bodyPr>
          <a:lstStyle/>
          <a:p>
            <a:r>
              <a:rPr lang="tr-TR" sz="3200" dirty="0"/>
              <a:t>Türk Bilim ve Teknoloji Politikalarının Sorun Alanları</a:t>
            </a:r>
          </a:p>
        </p:txBody>
      </p:sp>
      <p:sp>
        <p:nvSpPr>
          <p:cNvPr id="3" name="İçerik Yer Tutucusu 2">
            <a:extLst>
              <a:ext uri="{FF2B5EF4-FFF2-40B4-BE49-F238E27FC236}">
                <a16:creationId xmlns:a16="http://schemas.microsoft.com/office/drawing/2014/main" id="{99C0BD4D-A04A-4D5B-98C1-B9532A732D35}"/>
              </a:ext>
            </a:extLst>
          </p:cNvPr>
          <p:cNvSpPr>
            <a:spLocks noGrp="1"/>
          </p:cNvSpPr>
          <p:nvPr>
            <p:ph idx="1"/>
          </p:nvPr>
        </p:nvSpPr>
        <p:spPr/>
        <p:txBody>
          <a:bodyPr/>
          <a:lstStyle/>
          <a:p>
            <a:r>
              <a:rPr lang="tr-TR" dirty="0"/>
              <a:t>Sanayi ve Üretim yapısından kaynaklanan temel sorunlar</a:t>
            </a:r>
          </a:p>
          <a:p>
            <a:r>
              <a:rPr lang="tr-TR" dirty="0"/>
              <a:t>Şirketlerin % 98’i küçük ve orta ölçekli ve geleneksel aile şirketi niteliğinde sahiplerinin % 50’sinden fazlası ilkokul mezunu</a:t>
            </a:r>
          </a:p>
          <a:p>
            <a:r>
              <a:rPr lang="tr-TR" dirty="0"/>
              <a:t>Birçok </a:t>
            </a:r>
            <a:r>
              <a:rPr lang="tr-TR" dirty="0" err="1"/>
              <a:t>üniversite’de</a:t>
            </a:r>
            <a:r>
              <a:rPr lang="tr-TR" dirty="0"/>
              <a:t> </a:t>
            </a:r>
            <a:r>
              <a:rPr lang="tr-TR" dirty="0" err="1"/>
              <a:t>Teknokentler</a:t>
            </a:r>
            <a:r>
              <a:rPr lang="tr-TR" dirty="0"/>
              <a:t> oluşturulmuş durumda ve bunların sanayi ile ilişkilerinde önemli adımlar atılmakta. Ancak talep edilen yeni bir bilim ve buluştan ziyade ürün geliştirme ve/veya mevcut üretim yapısının iyileştirilmesi</a:t>
            </a:r>
          </a:p>
          <a:p>
            <a:endParaRPr lang="tr-TR" dirty="0"/>
          </a:p>
        </p:txBody>
      </p:sp>
    </p:spTree>
    <p:extLst>
      <p:ext uri="{BB962C8B-B14F-4D97-AF65-F5344CB8AC3E}">
        <p14:creationId xmlns:p14="http://schemas.microsoft.com/office/powerpoint/2010/main" val="1030451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İlk Beş İhracat –İthalat Ürünü 2017 ( Bin)</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21556481"/>
              </p:ext>
            </p:extLst>
          </p:nvPr>
        </p:nvGraphicFramePr>
        <p:xfrm>
          <a:off x="457200" y="1935163"/>
          <a:ext cx="8229600" cy="4820920"/>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4972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tr-TR" dirty="0"/>
                        <a:t>1</a:t>
                      </a:r>
                    </a:p>
                  </a:txBody>
                  <a:tcPr/>
                </a:tc>
                <a:tc>
                  <a:txBody>
                    <a:bodyPr/>
                    <a:lstStyle/>
                    <a:p>
                      <a:pPr algn="l" fontAlgn="t"/>
                      <a:r>
                        <a:rPr lang="tr-TR" sz="900" b="1" i="0" u="none" strike="noStrike" dirty="0">
                          <a:effectLst/>
                          <a:latin typeface="Arial"/>
                        </a:rPr>
                        <a:t>Motorlu kara taşıtları, traktörler, bisikletler, motosikletler ve diğer kara taşıtları, bunların aksam, parça, aksesuarı-</a:t>
                      </a:r>
                      <a:r>
                        <a:rPr lang="tr-TR" sz="900" b="0" i="0" u="none" strike="noStrike" dirty="0" err="1">
                          <a:effectLst/>
                          <a:latin typeface="Arial"/>
                        </a:rPr>
                        <a:t>Vehicles</a:t>
                      </a:r>
                      <a:r>
                        <a:rPr lang="tr-TR" sz="900" b="0" i="0" u="none" strike="noStrike" dirty="0">
                          <a:effectLst/>
                          <a:latin typeface="Arial"/>
                        </a:rPr>
                        <a:t> </a:t>
                      </a:r>
                      <a:r>
                        <a:rPr lang="tr-TR" sz="900" b="0" i="0" u="none" strike="noStrike" dirty="0" err="1">
                          <a:effectLst/>
                          <a:latin typeface="Arial"/>
                        </a:rPr>
                        <a:t>other</a:t>
                      </a:r>
                      <a:r>
                        <a:rPr lang="tr-TR" sz="900" b="0" i="0" u="none" strike="noStrike" dirty="0">
                          <a:effectLst/>
                          <a:latin typeface="Arial"/>
                        </a:rPr>
                        <a:t> </a:t>
                      </a:r>
                      <a:r>
                        <a:rPr lang="tr-TR" sz="900" b="0" i="0" u="none" strike="noStrike" dirty="0" err="1">
                          <a:effectLst/>
                          <a:latin typeface="Arial"/>
                        </a:rPr>
                        <a:t>than</a:t>
                      </a:r>
                      <a:r>
                        <a:rPr lang="tr-TR" sz="900" b="0" i="0" u="none" strike="noStrike" dirty="0">
                          <a:effectLst/>
                          <a:latin typeface="Arial"/>
                        </a:rPr>
                        <a:t> </a:t>
                      </a:r>
                      <a:r>
                        <a:rPr lang="tr-TR" sz="900" b="0" i="0" u="none" strike="noStrike" dirty="0" err="1">
                          <a:effectLst/>
                          <a:latin typeface="Arial"/>
                        </a:rPr>
                        <a:t>railway</a:t>
                      </a:r>
                      <a:r>
                        <a:rPr lang="tr-TR" sz="900" b="0" i="0" u="none" strike="noStrike" dirty="0">
                          <a:effectLst/>
                          <a:latin typeface="Arial"/>
                        </a:rPr>
                        <a:t> </a:t>
                      </a:r>
                      <a:r>
                        <a:rPr lang="tr-TR" sz="900" b="0" i="0" u="none" strike="noStrike" dirty="0" err="1">
                          <a:effectLst/>
                          <a:latin typeface="Arial"/>
                        </a:rPr>
                        <a:t>or</a:t>
                      </a:r>
                      <a:r>
                        <a:rPr lang="tr-TR" sz="900" b="0" i="0" u="none" strike="noStrike" dirty="0">
                          <a:effectLst/>
                          <a:latin typeface="Arial"/>
                        </a:rPr>
                        <a:t> </a:t>
                      </a:r>
                      <a:r>
                        <a:rPr lang="tr-TR" sz="900" b="0" i="0" u="none" strike="noStrike" dirty="0" err="1">
                          <a:effectLst/>
                          <a:latin typeface="Arial"/>
                        </a:rPr>
                        <a:t>tramway</a:t>
                      </a:r>
                      <a:r>
                        <a:rPr lang="tr-TR" sz="900" b="0" i="0" u="none" strike="noStrike" dirty="0">
                          <a:effectLst/>
                          <a:latin typeface="Arial"/>
                        </a:rPr>
                        <a:t> </a:t>
                      </a:r>
                      <a:r>
                        <a:rPr lang="tr-TR" sz="900" b="0" i="0" u="none" strike="noStrike" dirty="0" err="1">
                          <a:effectLst/>
                          <a:latin typeface="Arial"/>
                        </a:rPr>
                        <a:t>rolling-stock</a:t>
                      </a:r>
                      <a:r>
                        <a:rPr lang="tr-TR" sz="900" b="0" i="0" u="none" strike="noStrike" dirty="0">
                          <a:effectLst/>
                          <a:latin typeface="Arial"/>
                        </a:rPr>
                        <a:t>, </a:t>
                      </a:r>
                      <a:r>
                        <a:rPr lang="tr-TR" sz="900" b="0" i="0" u="none" strike="noStrike" dirty="0" err="1">
                          <a:effectLst/>
                          <a:latin typeface="Arial"/>
                        </a:rPr>
                        <a:t>parts</a:t>
                      </a:r>
                      <a:r>
                        <a:rPr lang="tr-TR" sz="900" b="0" i="0" u="none" strike="noStrike" dirty="0">
                          <a:effectLst/>
                          <a:latin typeface="Arial"/>
                        </a:rPr>
                        <a:t> </a:t>
                      </a:r>
                      <a:r>
                        <a:rPr lang="tr-TR" sz="900" b="0" i="0" u="none" strike="noStrike" dirty="0" err="1">
                          <a:effectLst/>
                          <a:latin typeface="Arial"/>
                        </a:rPr>
                        <a:t>thereof</a:t>
                      </a:r>
                      <a:endParaRPr lang="tr-TR" sz="900" b="1" i="0" u="none" strike="noStrike" dirty="0">
                        <a:effectLst/>
                        <a:latin typeface="Arial"/>
                      </a:endParaRPr>
                    </a:p>
                  </a:txBody>
                  <a:tcPr marL="9526" marR="9526" marT="9525" marB="0"/>
                </a:tc>
                <a:tc>
                  <a:txBody>
                    <a:bodyPr/>
                    <a:lstStyle/>
                    <a:p>
                      <a:pPr algn="r" fontAlgn="b"/>
                      <a:r>
                        <a:rPr lang="tr-TR" sz="900" b="1" i="0" u="none" strike="noStrike" dirty="0">
                          <a:effectLst/>
                          <a:latin typeface="Arial"/>
                        </a:rPr>
                        <a:t>   23 940 852</a:t>
                      </a:r>
                    </a:p>
                  </a:txBody>
                  <a:tcPr marL="9526" marR="9526" marT="9525" marB="0" anchor="b"/>
                </a:tc>
                <a:extLst>
                  <a:ext uri="{0D108BD9-81ED-4DB2-BD59-A6C34878D82A}">
                    <a16:rowId xmlns:a16="http://schemas.microsoft.com/office/drawing/2014/main" val="10000"/>
                  </a:ext>
                </a:extLst>
              </a:tr>
              <a:tr h="370840">
                <a:tc>
                  <a:txBody>
                    <a:bodyPr/>
                    <a:lstStyle/>
                    <a:p>
                      <a:r>
                        <a:rPr lang="tr-TR" dirty="0"/>
                        <a:t>2</a:t>
                      </a:r>
                    </a:p>
                  </a:txBody>
                  <a:tcPr/>
                </a:tc>
                <a:tc>
                  <a:txBody>
                    <a:bodyPr/>
                    <a:lstStyle/>
                    <a:p>
                      <a:pPr algn="l" fontAlgn="t"/>
                      <a:r>
                        <a:rPr lang="tr-TR" sz="900" b="1" i="0" u="none" strike="noStrike" dirty="0">
                          <a:effectLst/>
                          <a:latin typeface="Arial"/>
                        </a:rPr>
                        <a:t>Kazanlar, makinalar, mekanik cihazlar ve aletler, nükleer reaktörler, bunların aksam ve parçaları-</a:t>
                      </a:r>
                      <a:r>
                        <a:rPr lang="tr-TR" sz="900" b="0" i="0" u="none" strike="noStrike" dirty="0" err="1">
                          <a:effectLst/>
                          <a:latin typeface="Arial"/>
                        </a:rPr>
                        <a:t>Boilers</a:t>
                      </a:r>
                      <a:r>
                        <a:rPr lang="tr-TR" sz="900" b="0" i="0" u="none" strike="noStrike" dirty="0">
                          <a:effectLst/>
                          <a:latin typeface="Arial"/>
                        </a:rPr>
                        <a:t>, </a:t>
                      </a:r>
                      <a:r>
                        <a:rPr lang="tr-TR" sz="900" b="0" i="0" u="none" strike="noStrike" dirty="0" err="1">
                          <a:effectLst/>
                          <a:latin typeface="Arial"/>
                        </a:rPr>
                        <a:t>machineries</a:t>
                      </a:r>
                      <a:r>
                        <a:rPr lang="tr-TR" sz="900" b="0" i="0" u="none" strike="noStrike" dirty="0">
                          <a:effectLst/>
                          <a:latin typeface="Arial"/>
                        </a:rPr>
                        <a:t> </a:t>
                      </a:r>
                      <a:r>
                        <a:rPr lang="tr-TR" sz="900" b="0" i="0" u="none" strike="noStrike" dirty="0" err="1">
                          <a:effectLst/>
                          <a:latin typeface="Arial"/>
                        </a:rPr>
                        <a:t>and</a:t>
                      </a:r>
                      <a:r>
                        <a:rPr lang="tr-TR" sz="900" b="0" i="0" u="none" strike="noStrike" dirty="0">
                          <a:effectLst/>
                          <a:latin typeface="Arial"/>
                        </a:rPr>
                        <a:t> </a:t>
                      </a:r>
                      <a:r>
                        <a:rPr lang="tr-TR" sz="900" b="0" i="0" u="none" strike="noStrike" dirty="0" err="1">
                          <a:effectLst/>
                          <a:latin typeface="Arial"/>
                        </a:rPr>
                        <a:t>mechanical</a:t>
                      </a:r>
                      <a:r>
                        <a:rPr lang="tr-TR" sz="900" b="0" i="0" u="none" strike="noStrike" dirty="0">
                          <a:effectLst/>
                          <a:latin typeface="Arial"/>
                        </a:rPr>
                        <a:t> </a:t>
                      </a:r>
                      <a:r>
                        <a:rPr lang="tr-TR" sz="900" b="0" i="0" u="none" strike="noStrike" dirty="0" err="1">
                          <a:effectLst/>
                          <a:latin typeface="Arial"/>
                        </a:rPr>
                        <a:t>appliances</a:t>
                      </a:r>
                      <a:r>
                        <a:rPr lang="tr-TR" sz="900" b="0" i="0" u="none" strike="noStrike" dirty="0">
                          <a:effectLst/>
                          <a:latin typeface="Arial"/>
                        </a:rPr>
                        <a:t>, </a:t>
                      </a:r>
                      <a:r>
                        <a:rPr lang="tr-TR" sz="900" b="0" i="0" u="none" strike="noStrike" dirty="0" err="1">
                          <a:effectLst/>
                          <a:latin typeface="Arial"/>
                        </a:rPr>
                        <a:t>parts</a:t>
                      </a:r>
                      <a:r>
                        <a:rPr lang="tr-TR" sz="900" b="0" i="0" u="none" strike="noStrike" dirty="0">
                          <a:effectLst/>
                          <a:latin typeface="Arial"/>
                        </a:rPr>
                        <a:t> </a:t>
                      </a:r>
                      <a:r>
                        <a:rPr lang="tr-TR" sz="900" b="0" i="0" u="none" strike="noStrike" dirty="0" err="1">
                          <a:effectLst/>
                          <a:latin typeface="Arial"/>
                        </a:rPr>
                        <a:t>thereof</a:t>
                      </a:r>
                      <a:endParaRPr lang="tr-TR" sz="900" b="1" i="0" u="none" strike="noStrike" dirty="0">
                        <a:effectLst/>
                        <a:latin typeface="Arial"/>
                      </a:endParaRPr>
                    </a:p>
                  </a:txBody>
                  <a:tcPr marL="9526" marR="9526" marT="9525" marB="0"/>
                </a:tc>
                <a:tc>
                  <a:txBody>
                    <a:bodyPr/>
                    <a:lstStyle/>
                    <a:p>
                      <a:pPr algn="r" fontAlgn="b"/>
                      <a:r>
                        <a:rPr lang="tr-TR" sz="900" b="1" i="0" u="none" strike="noStrike" dirty="0">
                          <a:effectLst/>
                          <a:latin typeface="Arial"/>
                        </a:rPr>
                        <a:t>   13 825 494</a:t>
                      </a:r>
                    </a:p>
                  </a:txBody>
                  <a:tcPr marL="9526" marR="9526" marT="9525" marB="0" anchor="b"/>
                </a:tc>
                <a:extLst>
                  <a:ext uri="{0D108BD9-81ED-4DB2-BD59-A6C34878D82A}">
                    <a16:rowId xmlns:a16="http://schemas.microsoft.com/office/drawing/2014/main" val="10001"/>
                  </a:ext>
                </a:extLst>
              </a:tr>
              <a:tr h="370840">
                <a:tc>
                  <a:txBody>
                    <a:bodyPr/>
                    <a:lstStyle/>
                    <a:p>
                      <a:r>
                        <a:rPr lang="tr-TR" dirty="0"/>
                        <a:t>3</a:t>
                      </a:r>
                    </a:p>
                  </a:txBody>
                  <a:tcPr/>
                </a:tc>
                <a:tc>
                  <a:txBody>
                    <a:bodyPr/>
                    <a:lstStyle/>
                    <a:p>
                      <a:pPr algn="l" fontAlgn="t"/>
                      <a:r>
                        <a:rPr lang="tr-TR" sz="900" b="1" i="0" u="none" strike="noStrike" dirty="0">
                          <a:effectLst/>
                          <a:latin typeface="Arial"/>
                        </a:rPr>
                        <a:t>Kıymetli veya yarı kıymetli taşlar, kıymetli metaller, inciler, taklit mücevherci eşyası, metal paralar-</a:t>
                      </a:r>
                      <a:r>
                        <a:rPr lang="tr-TR" sz="900" b="0" i="0" u="none" strike="noStrike" dirty="0" err="1">
                          <a:effectLst/>
                          <a:latin typeface="Arial"/>
                        </a:rPr>
                        <a:t>Precious</a:t>
                      </a:r>
                      <a:r>
                        <a:rPr lang="tr-TR" sz="900" b="0" i="0" u="none" strike="noStrike" dirty="0">
                          <a:effectLst/>
                          <a:latin typeface="Arial"/>
                        </a:rPr>
                        <a:t> </a:t>
                      </a:r>
                      <a:r>
                        <a:rPr lang="tr-TR" sz="900" b="0" i="0" u="none" strike="noStrike" dirty="0" err="1">
                          <a:effectLst/>
                          <a:latin typeface="Arial"/>
                        </a:rPr>
                        <a:t>stones</a:t>
                      </a:r>
                      <a:r>
                        <a:rPr lang="tr-TR" sz="900" b="0" i="0" u="none" strike="noStrike" dirty="0">
                          <a:effectLst/>
                          <a:latin typeface="Arial"/>
                        </a:rPr>
                        <a:t>, </a:t>
                      </a:r>
                      <a:r>
                        <a:rPr lang="tr-TR" sz="900" b="0" i="0" u="none" strike="noStrike" dirty="0" err="1">
                          <a:effectLst/>
                          <a:latin typeface="Arial"/>
                        </a:rPr>
                        <a:t>precious</a:t>
                      </a:r>
                      <a:r>
                        <a:rPr lang="tr-TR" sz="900" b="0" i="0" u="none" strike="noStrike" dirty="0">
                          <a:effectLst/>
                          <a:latin typeface="Arial"/>
                        </a:rPr>
                        <a:t> </a:t>
                      </a:r>
                      <a:r>
                        <a:rPr lang="tr-TR" sz="900" b="0" i="0" u="none" strike="noStrike" dirty="0" err="1">
                          <a:effectLst/>
                          <a:latin typeface="Arial"/>
                        </a:rPr>
                        <a:t>metals</a:t>
                      </a:r>
                      <a:r>
                        <a:rPr lang="tr-TR" sz="900" b="0" i="0" u="none" strike="noStrike" dirty="0">
                          <a:effectLst/>
                          <a:latin typeface="Arial"/>
                        </a:rPr>
                        <a:t>, </a:t>
                      </a:r>
                      <a:r>
                        <a:rPr lang="tr-TR" sz="900" b="0" i="0" u="none" strike="noStrike" dirty="0" err="1">
                          <a:effectLst/>
                          <a:latin typeface="Arial"/>
                        </a:rPr>
                        <a:t>pearls</a:t>
                      </a:r>
                      <a:r>
                        <a:rPr lang="tr-TR" sz="900" b="0" i="0" u="none" strike="noStrike" dirty="0">
                          <a:effectLst/>
                          <a:latin typeface="Arial"/>
                        </a:rPr>
                        <a:t> </a:t>
                      </a:r>
                      <a:r>
                        <a:rPr lang="tr-TR" sz="900" b="0" i="0" u="none" strike="noStrike" dirty="0" err="1">
                          <a:effectLst/>
                          <a:latin typeface="Arial"/>
                        </a:rPr>
                        <a:t>and</a:t>
                      </a:r>
                      <a:r>
                        <a:rPr lang="tr-TR" sz="900" b="0" i="0" u="none" strike="noStrike" dirty="0">
                          <a:effectLst/>
                          <a:latin typeface="Arial"/>
                        </a:rPr>
                        <a:t> </a:t>
                      </a:r>
                      <a:r>
                        <a:rPr lang="tr-TR" sz="900" b="0" i="0" u="none" strike="noStrike" dirty="0" err="1">
                          <a:effectLst/>
                          <a:latin typeface="Arial"/>
                        </a:rPr>
                        <a:t>articles</a:t>
                      </a:r>
                      <a:r>
                        <a:rPr lang="tr-TR" sz="900" b="0" i="0" u="none" strike="noStrike" dirty="0">
                          <a:effectLst/>
                          <a:latin typeface="Arial"/>
                        </a:rPr>
                        <a:t> </a:t>
                      </a:r>
                      <a:r>
                        <a:rPr lang="tr-TR" sz="900" b="0" i="0" u="none" strike="noStrike" dirty="0" err="1">
                          <a:effectLst/>
                          <a:latin typeface="Arial"/>
                        </a:rPr>
                        <a:t>thereof</a:t>
                      </a:r>
                      <a:endParaRPr lang="tr-TR" sz="900" b="1" i="0" u="none" strike="noStrike" dirty="0">
                        <a:effectLst/>
                        <a:latin typeface="Arial"/>
                      </a:endParaRPr>
                    </a:p>
                  </a:txBody>
                  <a:tcPr marL="9526" marR="9526" marT="9525" marB="0"/>
                </a:tc>
                <a:tc>
                  <a:txBody>
                    <a:bodyPr/>
                    <a:lstStyle/>
                    <a:p>
                      <a:pPr algn="r" fontAlgn="b"/>
                      <a:r>
                        <a:rPr lang="tr-TR" sz="900" b="1" i="0" u="none" strike="noStrike" dirty="0">
                          <a:effectLst/>
                          <a:latin typeface="Arial"/>
                        </a:rPr>
                        <a:t>   10 879 244</a:t>
                      </a:r>
                    </a:p>
                  </a:txBody>
                  <a:tcPr marL="9526" marR="9526" marT="9525" marB="0" anchor="b"/>
                </a:tc>
                <a:extLst>
                  <a:ext uri="{0D108BD9-81ED-4DB2-BD59-A6C34878D82A}">
                    <a16:rowId xmlns:a16="http://schemas.microsoft.com/office/drawing/2014/main" val="10002"/>
                  </a:ext>
                </a:extLst>
              </a:tr>
              <a:tr h="370840">
                <a:tc>
                  <a:txBody>
                    <a:bodyPr/>
                    <a:lstStyle/>
                    <a:p>
                      <a:r>
                        <a:rPr lang="tr-TR" dirty="0"/>
                        <a:t>4</a:t>
                      </a:r>
                    </a:p>
                  </a:txBody>
                  <a:tcPr/>
                </a:tc>
                <a:tc>
                  <a:txBody>
                    <a:bodyPr/>
                    <a:lstStyle/>
                    <a:p>
                      <a:pPr algn="l" fontAlgn="t"/>
                      <a:r>
                        <a:rPr lang="en-US" sz="900" b="1" i="0" u="none" strike="noStrike" dirty="0" err="1">
                          <a:effectLst/>
                          <a:latin typeface="Arial"/>
                        </a:rPr>
                        <a:t>Örme</a:t>
                      </a:r>
                      <a:r>
                        <a:rPr lang="en-US" sz="900" b="1" i="0" u="none" strike="noStrike" dirty="0">
                          <a:effectLst/>
                          <a:latin typeface="Arial"/>
                        </a:rPr>
                        <a:t> </a:t>
                      </a:r>
                      <a:r>
                        <a:rPr lang="en-US" sz="900" b="1" i="0" u="none" strike="noStrike" dirty="0" err="1">
                          <a:effectLst/>
                          <a:latin typeface="Arial"/>
                        </a:rPr>
                        <a:t>giyim</a:t>
                      </a:r>
                      <a:r>
                        <a:rPr lang="en-US" sz="900" b="1" i="0" u="none" strike="noStrike" dirty="0">
                          <a:effectLst/>
                          <a:latin typeface="Arial"/>
                        </a:rPr>
                        <a:t> </a:t>
                      </a:r>
                      <a:r>
                        <a:rPr lang="en-US" sz="900" b="1" i="0" u="none" strike="noStrike" dirty="0" err="1">
                          <a:effectLst/>
                          <a:latin typeface="Arial"/>
                        </a:rPr>
                        <a:t>eşyası</a:t>
                      </a:r>
                      <a:r>
                        <a:rPr lang="en-US" sz="900" b="1" i="0" u="none" strike="noStrike" dirty="0">
                          <a:effectLst/>
                          <a:latin typeface="Arial"/>
                        </a:rPr>
                        <a:t> </a:t>
                      </a:r>
                      <a:r>
                        <a:rPr lang="en-US" sz="900" b="1" i="0" u="none" strike="noStrike" dirty="0" err="1">
                          <a:effectLst/>
                          <a:latin typeface="Arial"/>
                        </a:rPr>
                        <a:t>ve</a:t>
                      </a:r>
                      <a:r>
                        <a:rPr lang="en-US" sz="900" b="1" i="0" u="none" strike="noStrike" dirty="0">
                          <a:effectLst/>
                          <a:latin typeface="Arial"/>
                        </a:rPr>
                        <a:t> </a:t>
                      </a:r>
                      <a:r>
                        <a:rPr lang="en-US" sz="900" b="1" i="0" u="none" strike="noStrike" dirty="0" err="1">
                          <a:effectLst/>
                          <a:latin typeface="Arial"/>
                        </a:rPr>
                        <a:t>aksesuarı</a:t>
                      </a:r>
                      <a:r>
                        <a:rPr lang="en-US" sz="900" b="1" i="0" u="none" strike="noStrike" dirty="0">
                          <a:effectLst/>
                          <a:latin typeface="Arial"/>
                        </a:rPr>
                        <a:t>-</a:t>
                      </a:r>
                      <a:r>
                        <a:rPr lang="en-US" sz="900" b="0" i="0" u="none" strike="noStrike" dirty="0">
                          <a:effectLst/>
                          <a:latin typeface="Arial"/>
                        </a:rPr>
                        <a:t>Knitted and crocheted goods and articles thereof</a:t>
                      </a:r>
                      <a:endParaRPr lang="en-US" sz="900" b="1" i="0" u="none" strike="noStrike" dirty="0">
                        <a:effectLst/>
                        <a:latin typeface="Arial"/>
                      </a:endParaRPr>
                    </a:p>
                  </a:txBody>
                  <a:tcPr marL="9526" marR="9526" marT="9525" marB="0"/>
                </a:tc>
                <a:tc>
                  <a:txBody>
                    <a:bodyPr/>
                    <a:lstStyle/>
                    <a:p>
                      <a:pPr algn="r" fontAlgn="b"/>
                      <a:r>
                        <a:rPr lang="tr-TR" sz="900" b="1" i="0" u="none" strike="noStrike" dirty="0">
                          <a:effectLst/>
                          <a:latin typeface="Arial"/>
                        </a:rPr>
                        <a:t>   8 840 031</a:t>
                      </a:r>
                    </a:p>
                  </a:txBody>
                  <a:tcPr marL="9526" marR="9526" marT="9525" marB="0" anchor="b"/>
                </a:tc>
                <a:extLst>
                  <a:ext uri="{0D108BD9-81ED-4DB2-BD59-A6C34878D82A}">
                    <a16:rowId xmlns:a16="http://schemas.microsoft.com/office/drawing/2014/main" val="10003"/>
                  </a:ext>
                </a:extLst>
              </a:tr>
              <a:tr h="370840">
                <a:tc>
                  <a:txBody>
                    <a:bodyPr/>
                    <a:lstStyle/>
                    <a:p>
                      <a:r>
                        <a:rPr lang="tr-TR" dirty="0"/>
                        <a:t>5</a:t>
                      </a:r>
                    </a:p>
                  </a:txBody>
                  <a:tcPr/>
                </a:tc>
                <a:tc>
                  <a:txBody>
                    <a:bodyPr/>
                    <a:lstStyle/>
                    <a:p>
                      <a:pPr algn="l" fontAlgn="t"/>
                      <a:r>
                        <a:rPr lang="en-US" sz="900" b="1" i="0" u="none" strike="noStrike" dirty="0" err="1">
                          <a:effectLst/>
                          <a:latin typeface="Arial"/>
                        </a:rPr>
                        <a:t>Plastikler</a:t>
                      </a:r>
                      <a:r>
                        <a:rPr lang="en-US" sz="900" b="1" i="0" u="none" strike="noStrike" dirty="0">
                          <a:effectLst/>
                          <a:latin typeface="Arial"/>
                        </a:rPr>
                        <a:t> </a:t>
                      </a:r>
                      <a:r>
                        <a:rPr lang="en-US" sz="900" b="1" i="0" u="none" strike="noStrike" dirty="0" err="1">
                          <a:effectLst/>
                          <a:latin typeface="Arial"/>
                        </a:rPr>
                        <a:t>ve</a:t>
                      </a:r>
                      <a:r>
                        <a:rPr lang="en-US" sz="900" b="1" i="0" u="none" strike="noStrike" dirty="0">
                          <a:effectLst/>
                          <a:latin typeface="Arial"/>
                        </a:rPr>
                        <a:t> </a:t>
                      </a:r>
                      <a:r>
                        <a:rPr lang="en-US" sz="900" b="1" i="0" u="none" strike="noStrike" dirty="0" err="1">
                          <a:effectLst/>
                          <a:latin typeface="Arial"/>
                        </a:rPr>
                        <a:t>mamulleri</a:t>
                      </a:r>
                      <a:r>
                        <a:rPr lang="en-US" sz="900" b="1" i="0" u="none" strike="noStrike" dirty="0">
                          <a:effectLst/>
                          <a:latin typeface="Arial"/>
                        </a:rPr>
                        <a:t>-</a:t>
                      </a:r>
                      <a:r>
                        <a:rPr lang="en-US" sz="900" b="0" i="0" u="none" strike="noStrike" dirty="0">
                          <a:effectLst/>
                          <a:latin typeface="Arial"/>
                        </a:rPr>
                        <a:t>Plastic and articles thereof</a:t>
                      </a:r>
                      <a:endParaRPr lang="en-US" sz="900" b="1" i="0" u="none" strike="noStrike" dirty="0">
                        <a:effectLst/>
                        <a:latin typeface="Arial"/>
                      </a:endParaRPr>
                    </a:p>
                  </a:txBody>
                  <a:tcPr marL="9526" marR="9526" marT="9525" marB="0"/>
                </a:tc>
                <a:tc>
                  <a:txBody>
                    <a:bodyPr/>
                    <a:lstStyle/>
                    <a:p>
                      <a:pPr algn="r" fontAlgn="b"/>
                      <a:r>
                        <a:rPr lang="tr-TR" sz="900" b="1" i="0" u="none" strike="noStrike" dirty="0">
                          <a:effectLst/>
                          <a:latin typeface="Arial"/>
                        </a:rPr>
                        <a:t>   5 474 292</a:t>
                      </a:r>
                    </a:p>
                  </a:txBody>
                  <a:tcPr marL="9526" marR="9526" marT="9525" marB="0" anchor="b"/>
                </a:tc>
                <a:extLst>
                  <a:ext uri="{0D108BD9-81ED-4DB2-BD59-A6C34878D82A}">
                    <a16:rowId xmlns:a16="http://schemas.microsoft.com/office/drawing/2014/main" val="10004"/>
                  </a:ext>
                </a:extLst>
              </a:tr>
              <a:tr h="370840">
                <a:tc>
                  <a:txBody>
                    <a:bodyPr/>
                    <a:lstStyle/>
                    <a:p>
                      <a:r>
                        <a:rPr lang="tr-TR" dirty="0"/>
                        <a:t>6</a:t>
                      </a:r>
                    </a:p>
                  </a:txBody>
                  <a:tcPr/>
                </a:tc>
                <a:tc>
                  <a:txBody>
                    <a:bodyPr/>
                    <a:lstStyle/>
                    <a:p>
                      <a:r>
                        <a:rPr lang="tr-TR" dirty="0"/>
                        <a:t>TOPLAM</a:t>
                      </a:r>
                    </a:p>
                  </a:txBody>
                  <a:tcPr/>
                </a:tc>
                <a:tc>
                  <a:txBody>
                    <a:bodyPr/>
                    <a:lstStyle/>
                    <a:p>
                      <a:pPr algn="r" fontAlgn="b"/>
                      <a:r>
                        <a:rPr lang="tr-TR" sz="900" b="1" i="0" u="none" strike="noStrike" dirty="0">
                          <a:effectLst/>
                          <a:latin typeface="Arial"/>
                        </a:rPr>
                        <a:t>   156 992 940</a:t>
                      </a:r>
                    </a:p>
                  </a:txBody>
                  <a:tcPr marL="9526" marR="9526" marT="9525" marB="0" anchor="b"/>
                </a:tc>
                <a:extLst>
                  <a:ext uri="{0D108BD9-81ED-4DB2-BD59-A6C34878D82A}">
                    <a16:rowId xmlns:a16="http://schemas.microsoft.com/office/drawing/2014/main" val="10005"/>
                  </a:ext>
                </a:extLst>
              </a:tr>
              <a:tr h="370840">
                <a:tc>
                  <a:txBody>
                    <a:bodyPr/>
                    <a:lstStyle/>
                    <a:p>
                      <a:endParaRPr lang="tr-TR" dirty="0"/>
                    </a:p>
                  </a:txBody>
                  <a:tcPr/>
                </a:tc>
                <a:tc>
                  <a:txBody>
                    <a:bodyPr/>
                    <a:lstStyle/>
                    <a:p>
                      <a:pPr algn="ctr"/>
                      <a:r>
                        <a:rPr lang="tr-TR" dirty="0"/>
                        <a:t>İTHALAT</a:t>
                      </a:r>
                    </a:p>
                  </a:txBody>
                  <a:tcPr/>
                </a:tc>
                <a:tc>
                  <a:txBody>
                    <a:bodyPr/>
                    <a:lstStyle/>
                    <a:p>
                      <a:pPr algn="r" fontAlgn="b"/>
                      <a:endParaRPr lang="tr-TR" sz="900" b="1" i="0" u="none" strike="noStrike" dirty="0">
                        <a:effectLst/>
                        <a:latin typeface="Arial"/>
                      </a:endParaRPr>
                    </a:p>
                  </a:txBody>
                  <a:tcPr marL="9526" marR="9526" marT="9525" marB="0" anchor="b"/>
                </a:tc>
                <a:extLst>
                  <a:ext uri="{0D108BD9-81ED-4DB2-BD59-A6C34878D82A}">
                    <a16:rowId xmlns:a16="http://schemas.microsoft.com/office/drawing/2014/main" val="10006"/>
                  </a:ext>
                </a:extLst>
              </a:tr>
              <a:tr h="370840">
                <a:tc>
                  <a:txBody>
                    <a:bodyPr/>
                    <a:lstStyle/>
                    <a:p>
                      <a:r>
                        <a:rPr lang="tr-TR" dirty="0"/>
                        <a:t>1</a:t>
                      </a:r>
                    </a:p>
                  </a:txBody>
                  <a:tcPr/>
                </a:tc>
                <a:tc>
                  <a:txBody>
                    <a:bodyPr/>
                    <a:lstStyle/>
                    <a:p>
                      <a:pPr algn="l" fontAlgn="t"/>
                      <a:r>
                        <a:rPr lang="tr-TR" sz="900" b="1" i="0" u="none" strike="noStrike" dirty="0">
                          <a:effectLst/>
                          <a:latin typeface="Arial"/>
                        </a:rPr>
                        <a:t>Mineral yakıtlar, mineral yağlar ve bunların damıtılmasından elde edilen ürünler, </a:t>
                      </a:r>
                      <a:r>
                        <a:rPr lang="tr-TR" sz="900" b="1" i="0" u="none" strike="noStrike" dirty="0" err="1">
                          <a:effectLst/>
                          <a:latin typeface="Arial"/>
                        </a:rPr>
                        <a:t>bitümenli</a:t>
                      </a:r>
                      <a:r>
                        <a:rPr lang="tr-TR" sz="900" b="1" i="0" u="none" strike="noStrike" dirty="0">
                          <a:effectLst/>
                          <a:latin typeface="Arial"/>
                        </a:rPr>
                        <a:t> maddeler, mineral mumlar-</a:t>
                      </a:r>
                      <a:r>
                        <a:rPr lang="tr-TR" sz="900" b="0" i="0" u="none" strike="noStrike" dirty="0">
                          <a:effectLst/>
                          <a:latin typeface="Arial"/>
                        </a:rPr>
                        <a:t>Mineral </a:t>
                      </a:r>
                      <a:r>
                        <a:rPr lang="tr-TR" sz="900" b="0" i="0" u="none" strike="noStrike" dirty="0" err="1">
                          <a:effectLst/>
                          <a:latin typeface="Arial"/>
                        </a:rPr>
                        <a:t>fuels</a:t>
                      </a:r>
                      <a:r>
                        <a:rPr lang="tr-TR" sz="900" b="0" i="0" u="none" strike="noStrike" dirty="0">
                          <a:effectLst/>
                          <a:latin typeface="Arial"/>
                        </a:rPr>
                        <a:t>, </a:t>
                      </a:r>
                      <a:r>
                        <a:rPr lang="tr-TR" sz="900" b="0" i="0" u="none" strike="noStrike" dirty="0" err="1">
                          <a:effectLst/>
                          <a:latin typeface="Arial"/>
                        </a:rPr>
                        <a:t>minerals</a:t>
                      </a:r>
                      <a:r>
                        <a:rPr lang="tr-TR" sz="900" b="0" i="0" u="none" strike="noStrike" dirty="0">
                          <a:effectLst/>
                          <a:latin typeface="Arial"/>
                        </a:rPr>
                        <a:t> </a:t>
                      </a:r>
                      <a:r>
                        <a:rPr lang="tr-TR" sz="900" b="0" i="0" u="none" strike="noStrike" dirty="0" err="1">
                          <a:effectLst/>
                          <a:latin typeface="Arial"/>
                        </a:rPr>
                        <a:t>oils</a:t>
                      </a:r>
                      <a:r>
                        <a:rPr lang="tr-TR" sz="900" b="0" i="0" u="none" strike="noStrike" dirty="0">
                          <a:effectLst/>
                          <a:latin typeface="Arial"/>
                        </a:rPr>
                        <a:t> </a:t>
                      </a:r>
                      <a:r>
                        <a:rPr lang="tr-TR" sz="900" b="0" i="0" u="none" strike="noStrike" dirty="0" err="1">
                          <a:effectLst/>
                          <a:latin typeface="Arial"/>
                        </a:rPr>
                        <a:t>and</a:t>
                      </a:r>
                      <a:r>
                        <a:rPr lang="tr-TR" sz="900" b="0" i="0" u="none" strike="noStrike" dirty="0">
                          <a:effectLst/>
                          <a:latin typeface="Arial"/>
                        </a:rPr>
                        <a:t> </a:t>
                      </a:r>
                      <a:r>
                        <a:rPr lang="tr-TR" sz="900" b="0" i="0" u="none" strike="noStrike" dirty="0" err="1">
                          <a:effectLst/>
                          <a:latin typeface="Arial"/>
                        </a:rPr>
                        <a:t>product</a:t>
                      </a:r>
                      <a:r>
                        <a:rPr lang="tr-TR" sz="900" b="0" i="0" u="none" strike="noStrike" dirty="0">
                          <a:effectLst/>
                          <a:latin typeface="Arial"/>
                        </a:rPr>
                        <a:t> of </a:t>
                      </a:r>
                      <a:r>
                        <a:rPr lang="tr-TR" sz="900" b="0" i="0" u="none" strike="noStrike" dirty="0" err="1">
                          <a:effectLst/>
                          <a:latin typeface="Arial"/>
                        </a:rPr>
                        <a:t>their</a:t>
                      </a:r>
                      <a:r>
                        <a:rPr lang="tr-TR" sz="900" b="0" i="0" u="none" strike="noStrike" dirty="0">
                          <a:effectLst/>
                          <a:latin typeface="Arial"/>
                        </a:rPr>
                        <a:t> </a:t>
                      </a:r>
                      <a:r>
                        <a:rPr lang="tr-TR" sz="900" b="0" i="0" u="none" strike="noStrike" dirty="0" err="1">
                          <a:effectLst/>
                          <a:latin typeface="Arial"/>
                        </a:rPr>
                        <a:t>distillation</a:t>
                      </a:r>
                      <a:endParaRPr lang="tr-TR" sz="900" b="1" i="0" u="none" strike="noStrike" dirty="0">
                        <a:effectLst/>
                        <a:latin typeface="Arial"/>
                      </a:endParaRPr>
                    </a:p>
                  </a:txBody>
                  <a:tcPr marL="9526" marR="9526" marT="9525" marB="0"/>
                </a:tc>
                <a:tc>
                  <a:txBody>
                    <a:bodyPr/>
                    <a:lstStyle/>
                    <a:p>
                      <a:pPr algn="r" fontAlgn="ctr"/>
                      <a:r>
                        <a:rPr lang="tr-TR" sz="900" b="1" i="0" u="none" strike="noStrike" dirty="0">
                          <a:solidFill>
                            <a:srgbClr val="000000"/>
                          </a:solidFill>
                          <a:effectLst/>
                          <a:latin typeface="Arial"/>
                        </a:rPr>
                        <a:t>  37 204 849</a:t>
                      </a:r>
                    </a:p>
                  </a:txBody>
                  <a:tcPr marL="9526" marR="9526" marT="9525" marB="0" anchor="ctr"/>
                </a:tc>
                <a:extLst>
                  <a:ext uri="{0D108BD9-81ED-4DB2-BD59-A6C34878D82A}">
                    <a16:rowId xmlns:a16="http://schemas.microsoft.com/office/drawing/2014/main" val="10007"/>
                  </a:ext>
                </a:extLst>
              </a:tr>
              <a:tr h="370840">
                <a:tc>
                  <a:txBody>
                    <a:bodyPr/>
                    <a:lstStyle/>
                    <a:p>
                      <a:r>
                        <a:rPr lang="tr-TR" dirty="0"/>
                        <a:t>2</a:t>
                      </a:r>
                    </a:p>
                  </a:txBody>
                  <a:tcPr/>
                </a:tc>
                <a:tc>
                  <a:txBody>
                    <a:bodyPr/>
                    <a:lstStyle/>
                    <a:p>
                      <a:pPr algn="l" fontAlgn="t"/>
                      <a:r>
                        <a:rPr lang="tr-TR" sz="900" b="1" i="0" u="none" strike="noStrike" dirty="0">
                          <a:effectLst/>
                          <a:latin typeface="Arial"/>
                        </a:rPr>
                        <a:t>Kazanlar, makinalar, mekanik cihazlar ve aletler, nükleer reaktörler, bunların aksam ve parçaları-</a:t>
                      </a:r>
                      <a:r>
                        <a:rPr lang="tr-TR" sz="900" b="0" i="0" u="none" strike="noStrike" dirty="0" err="1">
                          <a:effectLst/>
                          <a:latin typeface="Arial"/>
                        </a:rPr>
                        <a:t>Boilers</a:t>
                      </a:r>
                      <a:r>
                        <a:rPr lang="tr-TR" sz="900" b="0" i="0" u="none" strike="noStrike" dirty="0">
                          <a:effectLst/>
                          <a:latin typeface="Arial"/>
                        </a:rPr>
                        <a:t>, </a:t>
                      </a:r>
                      <a:r>
                        <a:rPr lang="tr-TR" sz="900" b="0" i="0" u="none" strike="noStrike" dirty="0" err="1">
                          <a:effectLst/>
                          <a:latin typeface="Arial"/>
                        </a:rPr>
                        <a:t>machineries</a:t>
                      </a:r>
                      <a:r>
                        <a:rPr lang="tr-TR" sz="900" b="0" i="0" u="none" strike="noStrike" dirty="0">
                          <a:effectLst/>
                          <a:latin typeface="Arial"/>
                        </a:rPr>
                        <a:t> </a:t>
                      </a:r>
                      <a:r>
                        <a:rPr lang="tr-TR" sz="900" b="0" i="0" u="none" strike="noStrike" dirty="0" err="1">
                          <a:effectLst/>
                          <a:latin typeface="Arial"/>
                        </a:rPr>
                        <a:t>and</a:t>
                      </a:r>
                      <a:r>
                        <a:rPr lang="tr-TR" sz="900" b="0" i="0" u="none" strike="noStrike" dirty="0">
                          <a:effectLst/>
                          <a:latin typeface="Arial"/>
                        </a:rPr>
                        <a:t> </a:t>
                      </a:r>
                      <a:r>
                        <a:rPr lang="tr-TR" sz="900" b="0" i="0" u="none" strike="noStrike" dirty="0" err="1">
                          <a:effectLst/>
                          <a:latin typeface="Arial"/>
                        </a:rPr>
                        <a:t>mechanical</a:t>
                      </a:r>
                      <a:r>
                        <a:rPr lang="tr-TR" sz="900" b="0" i="0" u="none" strike="noStrike" dirty="0">
                          <a:effectLst/>
                          <a:latin typeface="Arial"/>
                        </a:rPr>
                        <a:t> </a:t>
                      </a:r>
                      <a:r>
                        <a:rPr lang="tr-TR" sz="900" b="0" i="0" u="none" strike="noStrike" dirty="0" err="1">
                          <a:effectLst/>
                          <a:latin typeface="Arial"/>
                        </a:rPr>
                        <a:t>appliances</a:t>
                      </a:r>
                      <a:r>
                        <a:rPr lang="tr-TR" sz="900" b="0" i="0" u="none" strike="noStrike" dirty="0">
                          <a:effectLst/>
                          <a:latin typeface="Arial"/>
                        </a:rPr>
                        <a:t>, </a:t>
                      </a:r>
                      <a:r>
                        <a:rPr lang="tr-TR" sz="900" b="0" i="0" u="none" strike="noStrike" dirty="0" err="1">
                          <a:effectLst/>
                          <a:latin typeface="Arial"/>
                        </a:rPr>
                        <a:t>parts</a:t>
                      </a:r>
                      <a:r>
                        <a:rPr lang="tr-TR" sz="900" b="0" i="0" u="none" strike="noStrike" dirty="0">
                          <a:effectLst/>
                          <a:latin typeface="Arial"/>
                        </a:rPr>
                        <a:t> </a:t>
                      </a:r>
                      <a:r>
                        <a:rPr lang="tr-TR" sz="900" b="0" i="0" u="none" strike="noStrike" dirty="0" err="1">
                          <a:effectLst/>
                          <a:latin typeface="Arial"/>
                        </a:rPr>
                        <a:t>thereof</a:t>
                      </a:r>
                      <a:endParaRPr lang="tr-TR" sz="900" b="1" i="0" u="none" strike="noStrike" dirty="0">
                        <a:effectLst/>
                        <a:latin typeface="Arial"/>
                      </a:endParaRPr>
                    </a:p>
                  </a:txBody>
                  <a:tcPr marL="9526" marR="9526" marT="9525" marB="0"/>
                </a:tc>
                <a:tc>
                  <a:txBody>
                    <a:bodyPr/>
                    <a:lstStyle/>
                    <a:p>
                      <a:pPr algn="r" fontAlgn="ctr"/>
                      <a:r>
                        <a:rPr lang="tr-TR" sz="900" b="1" i="0" u="none" strike="noStrike" dirty="0">
                          <a:solidFill>
                            <a:srgbClr val="000000"/>
                          </a:solidFill>
                          <a:effectLst/>
                          <a:latin typeface="Arial"/>
                        </a:rPr>
                        <a:t>  27 164 479</a:t>
                      </a:r>
                    </a:p>
                  </a:txBody>
                  <a:tcPr marL="9526" marR="9526" marT="9525" marB="0" anchor="ctr"/>
                </a:tc>
                <a:extLst>
                  <a:ext uri="{0D108BD9-81ED-4DB2-BD59-A6C34878D82A}">
                    <a16:rowId xmlns:a16="http://schemas.microsoft.com/office/drawing/2014/main" val="10008"/>
                  </a:ext>
                </a:extLst>
              </a:tr>
              <a:tr h="370840">
                <a:tc>
                  <a:txBody>
                    <a:bodyPr/>
                    <a:lstStyle/>
                    <a:p>
                      <a:r>
                        <a:rPr lang="tr-TR" dirty="0"/>
                        <a:t>3</a:t>
                      </a:r>
                    </a:p>
                  </a:txBody>
                  <a:tcPr/>
                </a:tc>
                <a:tc>
                  <a:txBody>
                    <a:bodyPr/>
                    <a:lstStyle/>
                    <a:p>
                      <a:pPr algn="l" fontAlgn="t"/>
                      <a:r>
                        <a:rPr lang="tr-TR" sz="900" b="1" i="0" u="none" strike="noStrike" dirty="0">
                          <a:effectLst/>
                          <a:latin typeface="Arial"/>
                        </a:rPr>
                        <a:t>Elektrikli makina ve cihazlar, ses kaydetme-verme, televizyon görüntü-ses kaydetme-verme </a:t>
                      </a:r>
                      <a:r>
                        <a:rPr lang="tr-TR" sz="900" b="1" i="0" u="none" strike="noStrike" dirty="0" err="1">
                          <a:effectLst/>
                          <a:latin typeface="Arial"/>
                        </a:rPr>
                        <a:t>cihazları,aksam</a:t>
                      </a:r>
                      <a:r>
                        <a:rPr lang="tr-TR" sz="900" b="1" i="0" u="none" strike="noStrike" dirty="0">
                          <a:effectLst/>
                          <a:latin typeface="Arial"/>
                        </a:rPr>
                        <a:t>-parça-aksesuarı-</a:t>
                      </a:r>
                      <a:r>
                        <a:rPr lang="tr-TR" sz="900" b="0" i="0" u="none" strike="noStrike" dirty="0" err="1">
                          <a:effectLst/>
                          <a:latin typeface="Arial"/>
                        </a:rPr>
                        <a:t>Electrical</a:t>
                      </a:r>
                      <a:r>
                        <a:rPr lang="tr-TR" sz="900" b="0" i="0" u="none" strike="noStrike" dirty="0">
                          <a:effectLst/>
                          <a:latin typeface="Arial"/>
                        </a:rPr>
                        <a:t> </a:t>
                      </a:r>
                      <a:r>
                        <a:rPr lang="tr-TR" sz="900" b="0" i="0" u="none" strike="noStrike" dirty="0" err="1">
                          <a:effectLst/>
                          <a:latin typeface="Arial"/>
                        </a:rPr>
                        <a:t>machinery</a:t>
                      </a:r>
                      <a:r>
                        <a:rPr lang="tr-TR" sz="900" b="0" i="0" u="none" strike="noStrike" dirty="0">
                          <a:effectLst/>
                          <a:latin typeface="Arial"/>
                        </a:rPr>
                        <a:t> </a:t>
                      </a:r>
                      <a:r>
                        <a:rPr lang="tr-TR" sz="900" b="0" i="0" u="none" strike="noStrike" dirty="0" err="1">
                          <a:effectLst/>
                          <a:latin typeface="Arial"/>
                        </a:rPr>
                        <a:t>and</a:t>
                      </a:r>
                      <a:r>
                        <a:rPr lang="tr-TR" sz="900" b="0" i="0" u="none" strike="noStrike" dirty="0">
                          <a:effectLst/>
                          <a:latin typeface="Arial"/>
                        </a:rPr>
                        <a:t> </a:t>
                      </a:r>
                      <a:r>
                        <a:rPr lang="tr-TR" sz="900" b="0" i="0" u="none" strike="noStrike" dirty="0" err="1">
                          <a:effectLst/>
                          <a:latin typeface="Arial"/>
                        </a:rPr>
                        <a:t>equipment</a:t>
                      </a:r>
                      <a:r>
                        <a:rPr lang="tr-TR" sz="900" b="0" i="0" u="none" strike="noStrike" dirty="0">
                          <a:effectLst/>
                          <a:latin typeface="Arial"/>
                        </a:rPr>
                        <a:t>, </a:t>
                      </a:r>
                      <a:r>
                        <a:rPr lang="tr-TR" sz="900" b="0" i="0" u="none" strike="noStrike" dirty="0" err="1">
                          <a:effectLst/>
                          <a:latin typeface="Arial"/>
                        </a:rPr>
                        <a:t>parts</a:t>
                      </a:r>
                      <a:r>
                        <a:rPr lang="tr-TR" sz="900" b="0" i="0" u="none" strike="noStrike" dirty="0">
                          <a:effectLst/>
                          <a:latin typeface="Arial"/>
                        </a:rPr>
                        <a:t> </a:t>
                      </a:r>
                      <a:r>
                        <a:rPr lang="tr-TR" sz="900" b="0" i="0" u="none" strike="noStrike" dirty="0" err="1">
                          <a:effectLst/>
                          <a:latin typeface="Arial"/>
                        </a:rPr>
                        <a:t>thereof</a:t>
                      </a:r>
                      <a:endParaRPr lang="tr-TR" sz="900" b="1" i="0" u="none" strike="noStrike" dirty="0">
                        <a:effectLst/>
                        <a:latin typeface="Arial"/>
                      </a:endParaRPr>
                    </a:p>
                  </a:txBody>
                  <a:tcPr marL="9526" marR="9526" marT="9525" marB="0"/>
                </a:tc>
                <a:tc>
                  <a:txBody>
                    <a:bodyPr/>
                    <a:lstStyle/>
                    <a:p>
                      <a:pPr algn="r" fontAlgn="ctr"/>
                      <a:r>
                        <a:rPr lang="tr-TR" sz="900" b="1" i="0" u="none" strike="noStrike" dirty="0">
                          <a:solidFill>
                            <a:srgbClr val="000000"/>
                          </a:solidFill>
                          <a:effectLst/>
                          <a:latin typeface="Arial"/>
                        </a:rPr>
                        <a:t>  21 152 440</a:t>
                      </a:r>
                    </a:p>
                  </a:txBody>
                  <a:tcPr marL="9526" marR="9526" marT="9525" marB="0" anchor="ctr"/>
                </a:tc>
                <a:extLst>
                  <a:ext uri="{0D108BD9-81ED-4DB2-BD59-A6C34878D82A}">
                    <a16:rowId xmlns:a16="http://schemas.microsoft.com/office/drawing/2014/main" val="10009"/>
                  </a:ext>
                </a:extLst>
              </a:tr>
              <a:tr h="370840">
                <a:tc>
                  <a:txBody>
                    <a:bodyPr/>
                    <a:lstStyle/>
                    <a:p>
                      <a:r>
                        <a:rPr lang="tr-TR" dirty="0"/>
                        <a:t>4</a:t>
                      </a:r>
                    </a:p>
                  </a:txBody>
                  <a:tcPr/>
                </a:tc>
                <a:tc>
                  <a:txBody>
                    <a:bodyPr/>
                    <a:lstStyle/>
                    <a:p>
                      <a:pPr algn="l" fontAlgn="t"/>
                      <a:r>
                        <a:rPr lang="tr-TR" sz="900" b="1" i="0" u="none" strike="noStrike" dirty="0">
                          <a:effectLst/>
                          <a:latin typeface="Arial"/>
                        </a:rPr>
                        <a:t>Kıymetli veya yarı kıymetli taşlar, kıymetli metaller, inciler, taklit mücevherci eşyası, metal paralar-</a:t>
                      </a:r>
                      <a:r>
                        <a:rPr lang="tr-TR" sz="900" b="0" i="0" u="none" strike="noStrike" dirty="0" err="1">
                          <a:effectLst/>
                          <a:latin typeface="Arial"/>
                        </a:rPr>
                        <a:t>Precious</a:t>
                      </a:r>
                      <a:r>
                        <a:rPr lang="tr-TR" sz="900" b="0" i="0" u="none" strike="noStrike" dirty="0">
                          <a:effectLst/>
                          <a:latin typeface="Arial"/>
                        </a:rPr>
                        <a:t> </a:t>
                      </a:r>
                      <a:r>
                        <a:rPr lang="tr-TR" sz="900" b="0" i="0" u="none" strike="noStrike" dirty="0" err="1">
                          <a:effectLst/>
                          <a:latin typeface="Arial"/>
                        </a:rPr>
                        <a:t>stones</a:t>
                      </a:r>
                      <a:r>
                        <a:rPr lang="tr-TR" sz="900" b="0" i="0" u="none" strike="noStrike" dirty="0">
                          <a:effectLst/>
                          <a:latin typeface="Arial"/>
                        </a:rPr>
                        <a:t>, </a:t>
                      </a:r>
                      <a:r>
                        <a:rPr lang="tr-TR" sz="900" b="0" i="0" u="none" strike="noStrike" dirty="0" err="1">
                          <a:effectLst/>
                          <a:latin typeface="Arial"/>
                        </a:rPr>
                        <a:t>precious</a:t>
                      </a:r>
                      <a:r>
                        <a:rPr lang="tr-TR" sz="900" b="0" i="0" u="none" strike="noStrike" dirty="0">
                          <a:effectLst/>
                          <a:latin typeface="Arial"/>
                        </a:rPr>
                        <a:t> </a:t>
                      </a:r>
                      <a:r>
                        <a:rPr lang="tr-TR" sz="900" b="0" i="0" u="none" strike="noStrike" dirty="0" err="1">
                          <a:effectLst/>
                          <a:latin typeface="Arial"/>
                        </a:rPr>
                        <a:t>metals</a:t>
                      </a:r>
                      <a:r>
                        <a:rPr lang="tr-TR" sz="900" b="0" i="0" u="none" strike="noStrike" dirty="0">
                          <a:effectLst/>
                          <a:latin typeface="Arial"/>
                        </a:rPr>
                        <a:t>, </a:t>
                      </a:r>
                      <a:r>
                        <a:rPr lang="tr-TR" sz="900" b="0" i="0" u="none" strike="noStrike" dirty="0" err="1">
                          <a:effectLst/>
                          <a:latin typeface="Arial"/>
                        </a:rPr>
                        <a:t>pearls</a:t>
                      </a:r>
                      <a:r>
                        <a:rPr lang="tr-TR" sz="900" b="0" i="0" u="none" strike="noStrike" dirty="0">
                          <a:effectLst/>
                          <a:latin typeface="Arial"/>
                        </a:rPr>
                        <a:t> </a:t>
                      </a:r>
                      <a:r>
                        <a:rPr lang="tr-TR" sz="900" b="0" i="0" u="none" strike="noStrike" dirty="0" err="1">
                          <a:effectLst/>
                          <a:latin typeface="Arial"/>
                        </a:rPr>
                        <a:t>and</a:t>
                      </a:r>
                      <a:r>
                        <a:rPr lang="tr-TR" sz="900" b="0" i="0" u="none" strike="noStrike" dirty="0">
                          <a:effectLst/>
                          <a:latin typeface="Arial"/>
                        </a:rPr>
                        <a:t> </a:t>
                      </a:r>
                      <a:r>
                        <a:rPr lang="tr-TR" sz="900" b="0" i="0" u="none" strike="noStrike" dirty="0" err="1">
                          <a:effectLst/>
                          <a:latin typeface="Arial"/>
                        </a:rPr>
                        <a:t>articles</a:t>
                      </a:r>
                      <a:r>
                        <a:rPr lang="tr-TR" sz="900" b="0" i="0" u="none" strike="noStrike" dirty="0">
                          <a:effectLst/>
                          <a:latin typeface="Arial"/>
                        </a:rPr>
                        <a:t> </a:t>
                      </a:r>
                      <a:r>
                        <a:rPr lang="tr-TR" sz="900" b="0" i="0" u="none" strike="noStrike" dirty="0" err="1">
                          <a:effectLst/>
                          <a:latin typeface="Arial"/>
                        </a:rPr>
                        <a:t>thereof</a:t>
                      </a:r>
                      <a:endParaRPr lang="tr-TR" sz="900" b="1" i="0" u="none" strike="noStrike" dirty="0">
                        <a:effectLst/>
                        <a:latin typeface="Arial"/>
                      </a:endParaRPr>
                    </a:p>
                  </a:txBody>
                  <a:tcPr marL="9526" marR="9526" marT="9525" marB="0"/>
                </a:tc>
                <a:tc>
                  <a:txBody>
                    <a:bodyPr/>
                    <a:lstStyle/>
                    <a:p>
                      <a:pPr algn="r" fontAlgn="ctr"/>
                      <a:r>
                        <a:rPr lang="tr-TR" sz="900" b="1" i="0" u="none" strike="noStrike" dirty="0">
                          <a:solidFill>
                            <a:srgbClr val="000000"/>
                          </a:solidFill>
                          <a:effectLst/>
                          <a:latin typeface="Arial"/>
                        </a:rPr>
                        <a:t>  17 443 552</a:t>
                      </a:r>
                    </a:p>
                  </a:txBody>
                  <a:tcPr marL="9526" marR="9526" marT="9525" marB="0" anchor="ctr"/>
                </a:tc>
                <a:extLst>
                  <a:ext uri="{0D108BD9-81ED-4DB2-BD59-A6C34878D82A}">
                    <a16:rowId xmlns:a16="http://schemas.microsoft.com/office/drawing/2014/main" val="10010"/>
                  </a:ext>
                </a:extLst>
              </a:tr>
              <a:tr h="370840">
                <a:tc>
                  <a:txBody>
                    <a:bodyPr/>
                    <a:lstStyle/>
                    <a:p>
                      <a:r>
                        <a:rPr lang="tr-TR" dirty="0"/>
                        <a:t>5</a:t>
                      </a:r>
                    </a:p>
                  </a:txBody>
                  <a:tcPr/>
                </a:tc>
                <a:tc>
                  <a:txBody>
                    <a:bodyPr/>
                    <a:lstStyle/>
                    <a:p>
                      <a:pPr algn="l" fontAlgn="t"/>
                      <a:r>
                        <a:rPr lang="tr-TR" sz="900" b="1" i="0" u="none" strike="noStrike" dirty="0">
                          <a:effectLst/>
                          <a:latin typeface="Arial"/>
                        </a:rPr>
                        <a:t>Motorlu kara taşıtları, traktörler, bisikletler, motosikletler ve diğer kara taşıtları, bunların aksam, parça, aksesuarı-</a:t>
                      </a:r>
                      <a:r>
                        <a:rPr lang="tr-TR" sz="900" b="0" i="0" u="none" strike="noStrike" dirty="0" err="1">
                          <a:effectLst/>
                          <a:latin typeface="Arial"/>
                        </a:rPr>
                        <a:t>Vehicles</a:t>
                      </a:r>
                      <a:r>
                        <a:rPr lang="tr-TR" sz="900" b="0" i="0" u="none" strike="noStrike" dirty="0">
                          <a:effectLst/>
                          <a:latin typeface="Arial"/>
                        </a:rPr>
                        <a:t> </a:t>
                      </a:r>
                      <a:r>
                        <a:rPr lang="tr-TR" sz="900" b="0" i="0" u="none" strike="noStrike" dirty="0" err="1">
                          <a:effectLst/>
                          <a:latin typeface="Arial"/>
                        </a:rPr>
                        <a:t>other</a:t>
                      </a:r>
                      <a:r>
                        <a:rPr lang="tr-TR" sz="900" b="0" i="0" u="none" strike="noStrike" dirty="0">
                          <a:effectLst/>
                          <a:latin typeface="Arial"/>
                        </a:rPr>
                        <a:t> </a:t>
                      </a:r>
                      <a:r>
                        <a:rPr lang="tr-TR" sz="900" b="0" i="0" u="none" strike="noStrike" dirty="0" err="1">
                          <a:effectLst/>
                          <a:latin typeface="Arial"/>
                        </a:rPr>
                        <a:t>than</a:t>
                      </a:r>
                      <a:r>
                        <a:rPr lang="tr-TR" sz="900" b="0" i="0" u="none" strike="noStrike" dirty="0">
                          <a:effectLst/>
                          <a:latin typeface="Arial"/>
                        </a:rPr>
                        <a:t> </a:t>
                      </a:r>
                      <a:r>
                        <a:rPr lang="tr-TR" sz="900" b="0" i="0" u="none" strike="noStrike" dirty="0" err="1">
                          <a:effectLst/>
                          <a:latin typeface="Arial"/>
                        </a:rPr>
                        <a:t>railway</a:t>
                      </a:r>
                      <a:r>
                        <a:rPr lang="tr-TR" sz="900" b="0" i="0" u="none" strike="noStrike" dirty="0">
                          <a:effectLst/>
                          <a:latin typeface="Arial"/>
                        </a:rPr>
                        <a:t> </a:t>
                      </a:r>
                      <a:r>
                        <a:rPr lang="tr-TR" sz="900" b="0" i="0" u="none" strike="noStrike" dirty="0" err="1">
                          <a:effectLst/>
                          <a:latin typeface="Arial"/>
                        </a:rPr>
                        <a:t>or</a:t>
                      </a:r>
                      <a:r>
                        <a:rPr lang="tr-TR" sz="900" b="0" i="0" u="none" strike="noStrike" dirty="0">
                          <a:effectLst/>
                          <a:latin typeface="Arial"/>
                        </a:rPr>
                        <a:t> </a:t>
                      </a:r>
                      <a:r>
                        <a:rPr lang="tr-TR" sz="900" b="0" i="0" u="none" strike="noStrike" dirty="0" err="1">
                          <a:effectLst/>
                          <a:latin typeface="Arial"/>
                        </a:rPr>
                        <a:t>tramway</a:t>
                      </a:r>
                      <a:r>
                        <a:rPr lang="tr-TR" sz="900" b="0" i="0" u="none" strike="noStrike" dirty="0">
                          <a:effectLst/>
                          <a:latin typeface="Arial"/>
                        </a:rPr>
                        <a:t> </a:t>
                      </a:r>
                      <a:r>
                        <a:rPr lang="tr-TR" sz="900" b="0" i="0" u="none" strike="noStrike" dirty="0" err="1">
                          <a:effectLst/>
                          <a:latin typeface="Arial"/>
                        </a:rPr>
                        <a:t>rolling-stock</a:t>
                      </a:r>
                      <a:r>
                        <a:rPr lang="tr-TR" sz="900" b="0" i="0" u="none" strike="noStrike" dirty="0">
                          <a:effectLst/>
                          <a:latin typeface="Arial"/>
                        </a:rPr>
                        <a:t>, </a:t>
                      </a:r>
                      <a:r>
                        <a:rPr lang="tr-TR" sz="900" b="0" i="0" u="none" strike="noStrike" dirty="0" err="1">
                          <a:effectLst/>
                          <a:latin typeface="Arial"/>
                        </a:rPr>
                        <a:t>parts</a:t>
                      </a:r>
                      <a:r>
                        <a:rPr lang="tr-TR" sz="900" b="0" i="0" u="none" strike="noStrike" dirty="0">
                          <a:effectLst/>
                          <a:latin typeface="Arial"/>
                        </a:rPr>
                        <a:t> </a:t>
                      </a:r>
                      <a:r>
                        <a:rPr lang="tr-TR" sz="900" b="0" i="0" u="none" strike="noStrike" dirty="0" err="1">
                          <a:effectLst/>
                          <a:latin typeface="Arial"/>
                        </a:rPr>
                        <a:t>thereof</a:t>
                      </a:r>
                      <a:endParaRPr lang="tr-TR" sz="900" b="1" i="0" u="none" strike="noStrike" dirty="0">
                        <a:effectLst/>
                        <a:latin typeface="Arial"/>
                      </a:endParaRPr>
                    </a:p>
                  </a:txBody>
                  <a:tcPr marL="9526" marR="9526" marT="9525" marB="0"/>
                </a:tc>
                <a:tc>
                  <a:txBody>
                    <a:bodyPr/>
                    <a:lstStyle/>
                    <a:p>
                      <a:pPr algn="r" fontAlgn="ctr"/>
                      <a:r>
                        <a:rPr lang="tr-TR" sz="900" b="1" i="0" u="none" strike="noStrike" dirty="0">
                          <a:solidFill>
                            <a:srgbClr val="000000"/>
                          </a:solidFill>
                          <a:effectLst/>
                          <a:latin typeface="Arial"/>
                        </a:rPr>
                        <a:t>  17 427 897</a:t>
                      </a:r>
                    </a:p>
                  </a:txBody>
                  <a:tcPr marL="9526" marR="9526" marT="9525" marB="0" anchor="ctr"/>
                </a:tc>
                <a:extLst>
                  <a:ext uri="{0D108BD9-81ED-4DB2-BD59-A6C34878D82A}">
                    <a16:rowId xmlns:a16="http://schemas.microsoft.com/office/drawing/2014/main" val="10011"/>
                  </a:ext>
                </a:extLst>
              </a:tr>
              <a:tr h="370840">
                <a:tc>
                  <a:txBody>
                    <a:bodyPr/>
                    <a:lstStyle/>
                    <a:p>
                      <a:endParaRPr lang="tr-TR" dirty="0"/>
                    </a:p>
                  </a:txBody>
                  <a:tcPr/>
                </a:tc>
                <a:tc>
                  <a:txBody>
                    <a:bodyPr/>
                    <a:lstStyle/>
                    <a:p>
                      <a:r>
                        <a:rPr lang="tr-TR" dirty="0"/>
                        <a:t>TOPLAM</a:t>
                      </a:r>
                    </a:p>
                  </a:txBody>
                  <a:tcPr/>
                </a:tc>
                <a:tc>
                  <a:txBody>
                    <a:bodyPr/>
                    <a:lstStyle/>
                    <a:p>
                      <a:pPr algn="r" fontAlgn="t"/>
                      <a:r>
                        <a:rPr lang="tr-TR" sz="900" b="1" i="0" u="none" strike="noStrike" dirty="0">
                          <a:solidFill>
                            <a:srgbClr val="000000"/>
                          </a:solidFill>
                          <a:effectLst/>
                          <a:latin typeface="Arial"/>
                        </a:rPr>
                        <a:t>  233 799 651</a:t>
                      </a:r>
                    </a:p>
                  </a:txBody>
                  <a:tcPr marL="9526" marR="9526" marT="9525" marB="0"/>
                </a:tc>
                <a:extLst>
                  <a:ext uri="{0D108BD9-81ED-4DB2-BD59-A6C34878D82A}">
                    <a16:rowId xmlns:a16="http://schemas.microsoft.com/office/drawing/2014/main" val="10012"/>
                  </a:ext>
                </a:extLst>
              </a:tr>
            </a:tbl>
          </a:graphicData>
        </a:graphic>
      </p:graphicFrame>
      <p:graphicFrame>
        <p:nvGraphicFramePr>
          <p:cNvPr id="6" name="Tablo 5"/>
          <p:cNvGraphicFramePr>
            <a:graphicFrameLocks noGrp="1"/>
          </p:cNvGraphicFramePr>
          <p:nvPr/>
        </p:nvGraphicFramePr>
        <p:xfrm>
          <a:off x="4140200" y="3333750"/>
          <a:ext cx="863600" cy="190500"/>
        </p:xfrm>
        <a:graphic>
          <a:graphicData uri="http://schemas.openxmlformats.org/drawingml/2006/table">
            <a:tbl>
              <a:tblPr>
                <a:tableStyleId>{5C22544A-7EE6-4342-B048-85BDC9FD1C3A}</a:tableStyleId>
              </a:tblPr>
              <a:tblGrid>
                <a:gridCol w="863600">
                  <a:extLst>
                    <a:ext uri="{9D8B030D-6E8A-4147-A177-3AD203B41FA5}">
                      <a16:colId xmlns:a16="http://schemas.microsoft.com/office/drawing/2014/main" val="20000"/>
                    </a:ext>
                  </a:extLst>
                </a:gridCol>
              </a:tblGrid>
              <a:tr h="190500">
                <a:tc>
                  <a:txBody>
                    <a:bodyPr/>
                    <a:lstStyle/>
                    <a:p>
                      <a:pPr algn="r" fontAlgn="t"/>
                      <a:r>
                        <a:rPr lang="tr-TR" sz="900" u="none" strike="noStrike" dirty="0">
                          <a:effectLst/>
                        </a:rPr>
                        <a:t>  233 799 651</a:t>
                      </a:r>
                      <a:endParaRPr lang="tr-TR" sz="900" b="1"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9629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967E0B-710A-4A72-BFF2-626F6F8328C7}"/>
              </a:ext>
            </a:extLst>
          </p:cNvPr>
          <p:cNvSpPr>
            <a:spLocks noGrp="1"/>
          </p:cNvSpPr>
          <p:nvPr>
            <p:ph type="title"/>
          </p:nvPr>
        </p:nvSpPr>
        <p:spPr/>
        <p:txBody>
          <a:bodyPr/>
          <a:lstStyle/>
          <a:p>
            <a:r>
              <a:rPr lang="tr-TR" dirty="0"/>
              <a:t>Bilim ve Teknoloji Politikası</a:t>
            </a:r>
          </a:p>
        </p:txBody>
      </p:sp>
      <p:sp>
        <p:nvSpPr>
          <p:cNvPr id="3" name="İçerik Yer Tutucusu 2">
            <a:extLst>
              <a:ext uri="{FF2B5EF4-FFF2-40B4-BE49-F238E27FC236}">
                <a16:creationId xmlns:a16="http://schemas.microsoft.com/office/drawing/2014/main" id="{0A66F722-135D-4617-B3C8-40806D6679F4}"/>
              </a:ext>
            </a:extLst>
          </p:cNvPr>
          <p:cNvSpPr>
            <a:spLocks noGrp="1"/>
          </p:cNvSpPr>
          <p:nvPr>
            <p:ph idx="1"/>
          </p:nvPr>
        </p:nvSpPr>
        <p:spPr/>
        <p:txBody>
          <a:bodyPr/>
          <a:lstStyle/>
          <a:p>
            <a:r>
              <a:rPr lang="tr-TR" dirty="0"/>
              <a:t>Bilimin gelişimi, bilim insanlarının iktidara ve iktidar ideolojilerine meydan okumaları ile olması ve ikincisine göre siyasi iktidarın zor ve baskısı ile gerçekleşmesidir.</a:t>
            </a:r>
          </a:p>
          <a:p>
            <a:r>
              <a:rPr lang="tr-TR" dirty="0"/>
              <a:t>Kamu politikaları temelinde bilim aracılığı ile devlet aygıtlarının meşrulaştırılması ve/veya iktidar uygulamalarının bilime dayanılarak açıklanması</a:t>
            </a:r>
          </a:p>
          <a:p>
            <a:r>
              <a:rPr lang="tr-TR" dirty="0"/>
              <a:t>Bilimin toplumsal bir boyutunun olduğu ve kendisinin de toplumsal bir kurum olduğu modern bir fikirdir ve sanayi devrimi ile başlamıştır(Erat, Arap, 2016, s46)</a:t>
            </a:r>
          </a:p>
          <a:p>
            <a:pPr marL="0" indent="0">
              <a:buNone/>
            </a:pPr>
            <a:endParaRPr lang="tr-TR" dirty="0"/>
          </a:p>
        </p:txBody>
      </p:sp>
    </p:spTree>
    <p:extLst>
      <p:ext uri="{BB962C8B-B14F-4D97-AF65-F5344CB8AC3E}">
        <p14:creationId xmlns:p14="http://schemas.microsoft.com/office/powerpoint/2010/main" val="66355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Dış Ticaret İstatistikleri</a:t>
            </a:r>
            <a:endParaRPr lang="tr-TR" dirty="0"/>
          </a:p>
        </p:txBody>
      </p:sp>
      <p:sp>
        <p:nvSpPr>
          <p:cNvPr id="3" name="İçerik Yer Tutucusu 2"/>
          <p:cNvSpPr>
            <a:spLocks noGrp="1"/>
          </p:cNvSpPr>
          <p:nvPr>
            <p:ph idx="1"/>
          </p:nvPr>
        </p:nvSpPr>
        <p:spPr/>
        <p:txBody>
          <a:bodyPr>
            <a:normAutofit fontScale="77500" lnSpcReduction="20000"/>
          </a:bodyPr>
          <a:lstStyle/>
          <a:p>
            <a:r>
              <a:rPr lang="tr-TR" b="1" dirty="0"/>
              <a:t>Yüksek teknolojili ürünlerin imalat sanayi ihracatı içindeki payı %2,9 oldu</a:t>
            </a:r>
            <a:br>
              <a:rPr lang="tr-TR" dirty="0"/>
            </a:br>
            <a:r>
              <a:rPr lang="tr-TR" dirty="0"/>
              <a:t> </a:t>
            </a:r>
            <a:br>
              <a:rPr lang="tr-TR" dirty="0"/>
            </a:br>
            <a:r>
              <a:rPr lang="tr-TR" dirty="0"/>
              <a:t>Teknoloji yoğunluğuna göre dış ticaret verileri, ISIC Rev.3 sınıflaması içinde yer alan imalat sanayi ürünlerini kapsamaktadır. Ağustos ayında ISIC Rev.3’e göre imalat sanayi ürünlerinin toplam ihracattaki payı %94,9’dur. Yüksek teknoloji ürünlerinin imalat sanayi ürünleri ihracatı içindeki payı %2,9, orta yüksek teknolojili ürünlerin payı ise %30,5’tir.</a:t>
            </a:r>
            <a:br>
              <a:rPr lang="tr-TR" dirty="0"/>
            </a:br>
            <a:r>
              <a:rPr lang="tr-TR" dirty="0"/>
              <a:t> </a:t>
            </a:r>
            <a:br>
              <a:rPr lang="tr-TR" dirty="0"/>
            </a:br>
            <a:r>
              <a:rPr lang="tr-TR" b="1" dirty="0"/>
              <a:t>Yüksek teknolojili ürünlerin imalat sanayi ithalatı içindeki payı %13,3 oldu</a:t>
            </a:r>
            <a:br>
              <a:rPr lang="tr-TR" dirty="0"/>
            </a:br>
            <a:r>
              <a:rPr lang="tr-TR" dirty="0"/>
              <a:t> </a:t>
            </a:r>
            <a:br>
              <a:rPr lang="tr-TR" dirty="0"/>
            </a:br>
            <a:r>
              <a:rPr lang="tr-TR" dirty="0"/>
              <a:t>İmalat sanayi ürünlerinin toplam ithalattaki payı %75,5’tir. Ağustos ayında yüksek teknoloji ürünlerinin imalat sanayi ürünleri ithalatı içindeki payı %13,3, orta yüksek teknolojili ürünlerin payı ise %41,1’dir.</a:t>
            </a:r>
            <a:br>
              <a:rPr lang="tr-TR" dirty="0"/>
            </a:br>
            <a:br>
              <a:rPr lang="tr-TR" dirty="0"/>
            </a:br>
            <a:endParaRPr lang="tr-TR" dirty="0"/>
          </a:p>
        </p:txBody>
      </p:sp>
    </p:spTree>
    <p:extLst>
      <p:ext uri="{BB962C8B-B14F-4D97-AF65-F5344CB8AC3E}">
        <p14:creationId xmlns:p14="http://schemas.microsoft.com/office/powerpoint/2010/main" val="614274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7ADEFD3-AE69-452B-8F75-27C8BC5FF3C0}"/>
              </a:ext>
            </a:extLst>
          </p:cNvPr>
          <p:cNvSpPr>
            <a:spLocks noGrp="1"/>
          </p:cNvSpPr>
          <p:nvPr>
            <p:ph type="title"/>
          </p:nvPr>
        </p:nvSpPr>
        <p:spPr/>
        <p:txBody>
          <a:bodyPr>
            <a:normAutofit fontScale="90000"/>
          </a:bodyPr>
          <a:lstStyle/>
          <a:p>
            <a:r>
              <a:rPr lang="tr-TR" dirty="0"/>
              <a:t>Türk Bilim ve Teknoloji Politikalarının Sorun Alanları</a:t>
            </a:r>
          </a:p>
        </p:txBody>
      </p:sp>
      <p:sp>
        <p:nvSpPr>
          <p:cNvPr id="3" name="İçerik Yer Tutucusu 2">
            <a:extLst>
              <a:ext uri="{FF2B5EF4-FFF2-40B4-BE49-F238E27FC236}">
                <a16:creationId xmlns:a16="http://schemas.microsoft.com/office/drawing/2014/main" id="{42464AED-B6F1-403F-A4D4-08E292EF22AB}"/>
              </a:ext>
            </a:extLst>
          </p:cNvPr>
          <p:cNvSpPr>
            <a:spLocks noGrp="1"/>
          </p:cNvSpPr>
          <p:nvPr>
            <p:ph idx="1"/>
          </p:nvPr>
        </p:nvSpPr>
        <p:spPr/>
        <p:txBody>
          <a:bodyPr/>
          <a:lstStyle/>
          <a:p>
            <a:r>
              <a:rPr lang="tr-TR" dirty="0"/>
              <a:t>Toplumsal yapıdan kaynaklanan sorunlar</a:t>
            </a:r>
          </a:p>
          <a:p>
            <a:r>
              <a:rPr lang="tr-TR" dirty="0"/>
              <a:t>Mars’ta su bulunması örneği</a:t>
            </a:r>
          </a:p>
          <a:p>
            <a:pPr marL="0" indent="0">
              <a:buNone/>
            </a:pPr>
            <a:endParaRPr lang="tr-TR" dirty="0"/>
          </a:p>
        </p:txBody>
      </p:sp>
      <p:pic>
        <p:nvPicPr>
          <p:cNvPr id="5" name="Resim 4">
            <a:extLst>
              <a:ext uri="{FF2B5EF4-FFF2-40B4-BE49-F238E27FC236}">
                <a16:creationId xmlns:a16="http://schemas.microsoft.com/office/drawing/2014/main" id="{768771B8-C87C-4385-93F1-804F8E4FF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130040"/>
            <a:ext cx="6673924" cy="2133600"/>
          </a:xfrm>
          <a:prstGeom prst="rect">
            <a:avLst/>
          </a:prstGeom>
        </p:spPr>
      </p:pic>
    </p:spTree>
    <p:extLst>
      <p:ext uri="{BB962C8B-B14F-4D97-AF65-F5344CB8AC3E}">
        <p14:creationId xmlns:p14="http://schemas.microsoft.com/office/powerpoint/2010/main" val="3192951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96910D-13A3-42E8-AF09-68F3526C0E6F}"/>
              </a:ext>
            </a:extLst>
          </p:cNvPr>
          <p:cNvSpPr>
            <a:spLocks noGrp="1"/>
          </p:cNvSpPr>
          <p:nvPr>
            <p:ph type="title"/>
          </p:nvPr>
        </p:nvSpPr>
        <p:spPr/>
        <p:txBody>
          <a:bodyPr>
            <a:normAutofit/>
          </a:bodyPr>
          <a:lstStyle/>
          <a:p>
            <a:r>
              <a:rPr lang="tr-TR" sz="4400" b="1" dirty="0"/>
              <a:t>Türkiye’de Nüfusun Eğitim Durumu</a:t>
            </a:r>
            <a:endParaRPr lang="tr-TR" sz="4400" dirty="0"/>
          </a:p>
        </p:txBody>
      </p:sp>
      <p:graphicFrame>
        <p:nvGraphicFramePr>
          <p:cNvPr id="4" name="İçerik Yer Tutucusu 3">
            <a:extLst>
              <a:ext uri="{FF2B5EF4-FFF2-40B4-BE49-F238E27FC236}">
                <a16:creationId xmlns:a16="http://schemas.microsoft.com/office/drawing/2014/main" id="{8174F70A-EF09-4E0F-AAA8-02A43A63FE3D}"/>
              </a:ext>
            </a:extLst>
          </p:cNvPr>
          <p:cNvGraphicFramePr>
            <a:graphicFrameLocks noGrp="1"/>
          </p:cNvGraphicFramePr>
          <p:nvPr>
            <p:ph idx="1"/>
            <p:extLst>
              <p:ext uri="{D42A27DB-BD31-4B8C-83A1-F6EECF244321}">
                <p14:modId xmlns:p14="http://schemas.microsoft.com/office/powerpoint/2010/main" val="1337669718"/>
              </p:ext>
            </p:extLst>
          </p:nvPr>
        </p:nvGraphicFramePr>
        <p:xfrm>
          <a:off x="827584" y="2060848"/>
          <a:ext cx="8229600" cy="4093064"/>
        </p:xfrm>
        <a:graphic>
          <a:graphicData uri="http://schemas.openxmlformats.org/drawingml/2006/table">
            <a:tbl>
              <a:tblPr>
                <a:tableStyleId>{5C22544A-7EE6-4342-B048-85BDC9FD1C3A}</a:tableStyleId>
              </a:tblPr>
              <a:tblGrid>
                <a:gridCol w="6598967">
                  <a:extLst>
                    <a:ext uri="{9D8B030D-6E8A-4147-A177-3AD203B41FA5}">
                      <a16:colId xmlns:a16="http://schemas.microsoft.com/office/drawing/2014/main" val="4068819727"/>
                    </a:ext>
                  </a:extLst>
                </a:gridCol>
                <a:gridCol w="1630633">
                  <a:extLst>
                    <a:ext uri="{9D8B030D-6E8A-4147-A177-3AD203B41FA5}">
                      <a16:colId xmlns:a16="http://schemas.microsoft.com/office/drawing/2014/main" val="4283337157"/>
                    </a:ext>
                  </a:extLst>
                </a:gridCol>
              </a:tblGrid>
              <a:tr h="511633">
                <a:tc>
                  <a:txBody>
                    <a:bodyPr/>
                    <a:lstStyle/>
                    <a:p>
                      <a:pPr algn="l" fontAlgn="b"/>
                      <a:r>
                        <a:rPr lang="tr-TR" sz="1400" u="none" strike="noStrike">
                          <a:effectLst/>
                        </a:rPr>
                        <a:t>Okuryazarlık Durumu</a:t>
                      </a:r>
                      <a:endParaRPr lang="tr-TR"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tr-TR" sz="1400" u="none" strike="noStrike">
                          <a:effectLst/>
                        </a:rPr>
                        <a:t>%</a:t>
                      </a:r>
                      <a:endParaRPr lang="tr-TR" sz="1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810484983"/>
                  </a:ext>
                </a:extLst>
              </a:tr>
              <a:tr h="511633">
                <a:tc>
                  <a:txBody>
                    <a:bodyPr/>
                    <a:lstStyle/>
                    <a:p>
                      <a:pPr algn="l" fontAlgn="b"/>
                      <a:r>
                        <a:rPr lang="tr-TR" sz="1400" u="none" strike="noStrike" dirty="0">
                          <a:effectLst/>
                        </a:rPr>
                        <a:t>Okuma yazma bilmeyen</a:t>
                      </a:r>
                      <a:endParaRPr lang="tr-TR" sz="1400" b="0" i="0" u="none" strike="noStrike" dirty="0">
                        <a:solidFill>
                          <a:srgbClr val="222222"/>
                        </a:solidFill>
                        <a:effectLst/>
                        <a:latin typeface="Times New Roman" panose="02020603050405020304" pitchFamily="18" charset="0"/>
                      </a:endParaRPr>
                    </a:p>
                  </a:txBody>
                  <a:tcPr marL="9525" marR="9525" marT="9525" marB="0" anchor="b"/>
                </a:tc>
                <a:tc>
                  <a:txBody>
                    <a:bodyPr/>
                    <a:lstStyle/>
                    <a:p>
                      <a:pPr algn="ctr" fontAlgn="b"/>
                      <a:r>
                        <a:rPr lang="tr-TR" sz="1400" u="none" strike="noStrike">
                          <a:effectLst/>
                        </a:rPr>
                        <a:t>6</a:t>
                      </a:r>
                      <a:endParaRPr lang="tr-TR" sz="1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989186185"/>
                  </a:ext>
                </a:extLst>
              </a:tr>
              <a:tr h="511633">
                <a:tc>
                  <a:txBody>
                    <a:bodyPr/>
                    <a:lstStyle/>
                    <a:p>
                      <a:pPr algn="l" fontAlgn="b"/>
                      <a:r>
                        <a:rPr lang="tr-TR" sz="1400" u="none" strike="noStrike" dirty="0">
                          <a:effectLst/>
                        </a:rPr>
                        <a:t>Okuma yazma bilen fakat okul bitirmemiş </a:t>
                      </a:r>
                      <a:endParaRPr lang="tr-TR" sz="1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tr-TR" sz="1400" u="none" strike="noStrike">
                          <a:effectLst/>
                        </a:rPr>
                        <a:t>20</a:t>
                      </a:r>
                      <a:endParaRPr lang="tr-TR" sz="1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184007924"/>
                  </a:ext>
                </a:extLst>
              </a:tr>
              <a:tr h="511633">
                <a:tc>
                  <a:txBody>
                    <a:bodyPr/>
                    <a:lstStyle/>
                    <a:p>
                      <a:pPr algn="l" fontAlgn="b"/>
                      <a:r>
                        <a:rPr lang="tr-TR" sz="1400" u="none" strike="noStrike">
                          <a:effectLst/>
                        </a:rPr>
                        <a:t>İlkokul </a:t>
                      </a:r>
                      <a:endParaRPr lang="tr-TR" sz="1400" b="0" i="0" u="none" strike="noStrike">
                        <a:solidFill>
                          <a:srgbClr val="222222"/>
                        </a:solidFill>
                        <a:effectLst/>
                        <a:latin typeface="Times New Roman" panose="02020603050405020304" pitchFamily="18" charset="0"/>
                      </a:endParaRPr>
                    </a:p>
                  </a:txBody>
                  <a:tcPr marL="9525" marR="9525" marT="9525" marB="0" anchor="b"/>
                </a:tc>
                <a:tc>
                  <a:txBody>
                    <a:bodyPr/>
                    <a:lstStyle/>
                    <a:p>
                      <a:pPr algn="ctr" fontAlgn="b"/>
                      <a:r>
                        <a:rPr lang="tr-TR" sz="1400" u="none" strike="noStrike">
                          <a:effectLst/>
                        </a:rPr>
                        <a:t>24</a:t>
                      </a:r>
                      <a:endParaRPr lang="tr-TR" sz="1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537440729"/>
                  </a:ext>
                </a:extLst>
              </a:tr>
              <a:tr h="511633">
                <a:tc>
                  <a:txBody>
                    <a:bodyPr/>
                    <a:lstStyle/>
                    <a:p>
                      <a:pPr algn="l" fontAlgn="b"/>
                      <a:r>
                        <a:rPr lang="tr-TR" sz="1400" u="none" strike="noStrike">
                          <a:effectLst/>
                        </a:rPr>
                        <a:t>ortaokul  </a:t>
                      </a:r>
                      <a:endParaRPr lang="tr-TR" sz="1400" b="0" i="0" u="none" strike="noStrike">
                        <a:solidFill>
                          <a:srgbClr val="222222"/>
                        </a:solidFill>
                        <a:effectLst/>
                        <a:latin typeface="Times New Roman" panose="02020603050405020304" pitchFamily="18" charset="0"/>
                      </a:endParaRPr>
                    </a:p>
                  </a:txBody>
                  <a:tcPr marL="9525" marR="9525" marT="9525" marB="0" anchor="b"/>
                </a:tc>
                <a:tc>
                  <a:txBody>
                    <a:bodyPr/>
                    <a:lstStyle/>
                    <a:p>
                      <a:pPr algn="ctr" fontAlgn="b"/>
                      <a:r>
                        <a:rPr lang="tr-TR" sz="1400" u="none" strike="noStrike">
                          <a:effectLst/>
                        </a:rPr>
                        <a:t>21</a:t>
                      </a:r>
                      <a:endParaRPr lang="tr-TR" sz="1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475560840"/>
                  </a:ext>
                </a:extLst>
              </a:tr>
              <a:tr h="511633">
                <a:tc>
                  <a:txBody>
                    <a:bodyPr/>
                    <a:lstStyle/>
                    <a:p>
                      <a:pPr algn="l" fontAlgn="b"/>
                      <a:r>
                        <a:rPr lang="tr-TR" sz="1400" u="none" strike="noStrike">
                          <a:effectLst/>
                        </a:rPr>
                        <a:t>Lise  </a:t>
                      </a:r>
                      <a:endParaRPr lang="tr-TR" sz="1400" b="0" i="0" u="none" strike="noStrike">
                        <a:solidFill>
                          <a:srgbClr val="222222"/>
                        </a:solidFill>
                        <a:effectLst/>
                        <a:latin typeface="Times New Roman" panose="02020603050405020304" pitchFamily="18" charset="0"/>
                      </a:endParaRPr>
                    </a:p>
                  </a:txBody>
                  <a:tcPr marL="9525" marR="9525" marT="9525" marB="0" anchor="b"/>
                </a:tc>
                <a:tc>
                  <a:txBody>
                    <a:bodyPr/>
                    <a:lstStyle/>
                    <a:p>
                      <a:pPr algn="ctr" fontAlgn="b"/>
                      <a:r>
                        <a:rPr lang="tr-TR" sz="1400" u="none" strike="noStrike">
                          <a:effectLst/>
                        </a:rPr>
                        <a:t>17</a:t>
                      </a:r>
                      <a:endParaRPr lang="tr-TR" sz="1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332926523"/>
                  </a:ext>
                </a:extLst>
              </a:tr>
              <a:tr h="511633">
                <a:tc>
                  <a:txBody>
                    <a:bodyPr/>
                    <a:lstStyle/>
                    <a:p>
                      <a:pPr algn="l" fontAlgn="b"/>
                      <a:r>
                        <a:rPr lang="tr-TR" sz="1400" u="none" strike="noStrike">
                          <a:effectLst/>
                        </a:rPr>
                        <a:t>Yüksekokul, lisans,doktora  </a:t>
                      </a:r>
                      <a:endParaRPr lang="tr-TR" sz="1400" b="0" i="0" u="none" strike="noStrike">
                        <a:solidFill>
                          <a:srgbClr val="222222"/>
                        </a:solidFill>
                        <a:effectLst/>
                        <a:latin typeface="Times New Roman" panose="02020603050405020304" pitchFamily="18" charset="0"/>
                      </a:endParaRPr>
                    </a:p>
                  </a:txBody>
                  <a:tcPr marL="9525" marR="9525" marT="9525" marB="0" anchor="b"/>
                </a:tc>
                <a:tc>
                  <a:txBody>
                    <a:bodyPr/>
                    <a:lstStyle/>
                    <a:p>
                      <a:pPr algn="ctr" fontAlgn="b"/>
                      <a:r>
                        <a:rPr lang="tr-TR" sz="1400" u="none" strike="noStrike">
                          <a:effectLst/>
                        </a:rPr>
                        <a:t>8</a:t>
                      </a:r>
                      <a:endParaRPr lang="tr-TR" sz="1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512163503"/>
                  </a:ext>
                </a:extLst>
              </a:tr>
              <a:tr h="511633">
                <a:tc>
                  <a:txBody>
                    <a:bodyPr/>
                    <a:lstStyle/>
                    <a:p>
                      <a:pPr algn="l" fontAlgn="b"/>
                      <a:r>
                        <a:rPr lang="tr-TR" sz="1400" u="none" strike="noStrike">
                          <a:effectLst/>
                        </a:rPr>
                        <a:t>Bilinmeyen  </a:t>
                      </a:r>
                      <a:endParaRPr lang="tr-TR" sz="1400" b="0" i="0" u="none" strike="noStrike">
                        <a:solidFill>
                          <a:srgbClr val="222222"/>
                        </a:solidFill>
                        <a:effectLst/>
                        <a:latin typeface="Times New Roman" panose="02020603050405020304" pitchFamily="18" charset="0"/>
                      </a:endParaRPr>
                    </a:p>
                  </a:txBody>
                  <a:tcPr marL="9525" marR="9525" marT="9525" marB="0" anchor="b"/>
                </a:tc>
                <a:tc>
                  <a:txBody>
                    <a:bodyPr/>
                    <a:lstStyle/>
                    <a:p>
                      <a:pPr algn="ctr" fontAlgn="b"/>
                      <a:r>
                        <a:rPr lang="tr-TR" sz="1400" u="none" strike="noStrike" dirty="0">
                          <a:effectLst/>
                        </a:rPr>
                        <a:t>4</a:t>
                      </a:r>
                      <a:endParaRPr lang="tr-TR" sz="1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777004678"/>
                  </a:ext>
                </a:extLst>
              </a:tr>
            </a:tbl>
          </a:graphicData>
        </a:graphic>
      </p:graphicFrame>
    </p:spTree>
    <p:extLst>
      <p:ext uri="{BB962C8B-B14F-4D97-AF65-F5344CB8AC3E}">
        <p14:creationId xmlns:p14="http://schemas.microsoft.com/office/powerpoint/2010/main" val="1114189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663CB6-6766-4AE5-BABE-A3F3AEEE4BC0}"/>
              </a:ext>
            </a:extLst>
          </p:cNvPr>
          <p:cNvSpPr>
            <a:spLocks noGrp="1"/>
          </p:cNvSpPr>
          <p:nvPr>
            <p:ph type="title"/>
          </p:nvPr>
        </p:nvSpPr>
        <p:spPr/>
        <p:txBody>
          <a:bodyPr>
            <a:normAutofit fontScale="90000"/>
          </a:bodyPr>
          <a:lstStyle/>
          <a:p>
            <a:r>
              <a:rPr lang="tr-TR" dirty="0"/>
              <a:t>Bilim Yapısının Karşı Karşıya Kaldığı sorunlar</a:t>
            </a:r>
          </a:p>
        </p:txBody>
      </p:sp>
      <p:sp>
        <p:nvSpPr>
          <p:cNvPr id="3" name="İçerik Yer Tutucusu 2">
            <a:extLst>
              <a:ext uri="{FF2B5EF4-FFF2-40B4-BE49-F238E27FC236}">
                <a16:creationId xmlns:a16="http://schemas.microsoft.com/office/drawing/2014/main" id="{36D2D21C-E693-4A8D-89C2-ACA9437A4DA2}"/>
              </a:ext>
            </a:extLst>
          </p:cNvPr>
          <p:cNvSpPr>
            <a:spLocks noGrp="1"/>
          </p:cNvSpPr>
          <p:nvPr>
            <p:ph idx="1"/>
          </p:nvPr>
        </p:nvSpPr>
        <p:spPr/>
        <p:txBody>
          <a:bodyPr/>
          <a:lstStyle/>
          <a:p>
            <a:r>
              <a:rPr lang="tr-TR" dirty="0"/>
              <a:t>Bilim adamlarının araştırma konularını kendi iradeleri dışında firma ve/veya şirketlerden gelen talepler doğrultusunda belirlemeleri ve kendilerine yabancılaşmaları</a:t>
            </a:r>
          </a:p>
          <a:p>
            <a:r>
              <a:rPr lang="tr-TR" dirty="0"/>
              <a:t>Firmalarla ilişkiler</a:t>
            </a:r>
          </a:p>
          <a:p>
            <a:r>
              <a:rPr lang="tr-TR" dirty="0"/>
              <a:t>Projeler: Akademik kesimin özgürlüğünün tehdit altında olması</a:t>
            </a:r>
          </a:p>
          <a:p>
            <a:r>
              <a:rPr lang="tr-TR" dirty="0"/>
              <a:t>Etik sorunların ortaya çıkması </a:t>
            </a:r>
          </a:p>
          <a:p>
            <a:endParaRPr lang="tr-TR" dirty="0"/>
          </a:p>
        </p:txBody>
      </p:sp>
    </p:spTree>
    <p:extLst>
      <p:ext uri="{BB962C8B-B14F-4D97-AF65-F5344CB8AC3E}">
        <p14:creationId xmlns:p14="http://schemas.microsoft.com/office/powerpoint/2010/main" val="2882207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C361BB-688D-46E2-81E1-F855C01DF42B}"/>
              </a:ext>
            </a:extLst>
          </p:cNvPr>
          <p:cNvSpPr>
            <a:spLocks noGrp="1"/>
          </p:cNvSpPr>
          <p:nvPr>
            <p:ph type="title"/>
          </p:nvPr>
        </p:nvSpPr>
        <p:spPr/>
        <p:txBody>
          <a:bodyPr/>
          <a:lstStyle/>
          <a:p>
            <a:r>
              <a:rPr lang="tr-TR" dirty="0"/>
              <a:t>Kütüphaneler ve Bilim Politikası</a:t>
            </a:r>
          </a:p>
        </p:txBody>
      </p:sp>
      <p:sp>
        <p:nvSpPr>
          <p:cNvPr id="3" name="İçerik Yer Tutucusu 2">
            <a:extLst>
              <a:ext uri="{FF2B5EF4-FFF2-40B4-BE49-F238E27FC236}">
                <a16:creationId xmlns:a16="http://schemas.microsoft.com/office/drawing/2014/main" id="{F0BA7246-0C4D-4ECD-97B1-023DE0FB996F}"/>
              </a:ext>
            </a:extLst>
          </p:cNvPr>
          <p:cNvSpPr>
            <a:spLocks noGrp="1"/>
          </p:cNvSpPr>
          <p:nvPr>
            <p:ph idx="1"/>
          </p:nvPr>
        </p:nvSpPr>
        <p:spPr/>
        <p:txBody>
          <a:bodyPr/>
          <a:lstStyle/>
          <a:p>
            <a:r>
              <a:rPr lang="tr-TR" dirty="0" err="1"/>
              <a:t>Tübitak</a:t>
            </a:r>
            <a:r>
              <a:rPr lang="tr-TR" dirty="0"/>
              <a:t>/</a:t>
            </a:r>
            <a:r>
              <a:rPr lang="tr-TR" dirty="0" err="1"/>
              <a:t>Ulakbimin</a:t>
            </a:r>
            <a:r>
              <a:rPr lang="tr-TR" dirty="0"/>
              <a:t> katkıları</a:t>
            </a:r>
          </a:p>
          <a:p>
            <a:r>
              <a:rPr lang="tr-TR" dirty="0"/>
              <a:t>Türk Kütüphaneciliğin karşı karşıya kaldığı temel sorunlar</a:t>
            </a:r>
          </a:p>
          <a:p>
            <a:r>
              <a:rPr lang="tr-TR" dirty="0"/>
              <a:t>Kurumsal yapıların meslek dışı atamalarla değersizleştirilmesi</a:t>
            </a:r>
          </a:p>
          <a:p>
            <a:r>
              <a:rPr lang="tr-TR" dirty="0"/>
              <a:t>Yeterli kaynak aktarılmaması</a:t>
            </a:r>
          </a:p>
          <a:p>
            <a:r>
              <a:rPr lang="tr-TR" dirty="0"/>
              <a:t>Kütüphaneciliğin ulusal sistem ve yapı geliştirmedeki eksiklikleri</a:t>
            </a:r>
          </a:p>
        </p:txBody>
      </p:sp>
    </p:spTree>
    <p:extLst>
      <p:ext uri="{BB962C8B-B14F-4D97-AF65-F5344CB8AC3E}">
        <p14:creationId xmlns:p14="http://schemas.microsoft.com/office/powerpoint/2010/main" val="1536440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FADCFA6-2234-4672-89F7-C161CA067D6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8DF07A5-56AA-476E-B596-8296751F4C18}"/>
              </a:ext>
            </a:extLst>
          </p:cNvPr>
          <p:cNvSpPr>
            <a:spLocks noGrp="1"/>
          </p:cNvSpPr>
          <p:nvPr>
            <p:ph idx="1"/>
          </p:nvPr>
        </p:nvSpPr>
        <p:spPr/>
        <p:txBody>
          <a:bodyPr>
            <a:normAutofit/>
          </a:bodyPr>
          <a:lstStyle/>
          <a:p>
            <a:pPr marL="0" indent="0" algn="ctr">
              <a:buNone/>
            </a:pPr>
            <a:endParaRPr lang="tr-TR" sz="6600" dirty="0"/>
          </a:p>
          <a:p>
            <a:pPr marL="0" indent="0" algn="ctr">
              <a:buNone/>
            </a:pPr>
            <a:r>
              <a:rPr lang="tr-TR" sz="6600" dirty="0"/>
              <a:t>Teşekkürler</a:t>
            </a:r>
          </a:p>
        </p:txBody>
      </p:sp>
    </p:spTree>
    <p:extLst>
      <p:ext uri="{BB962C8B-B14F-4D97-AF65-F5344CB8AC3E}">
        <p14:creationId xmlns:p14="http://schemas.microsoft.com/office/powerpoint/2010/main" val="137250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4B1B1D8-DA8C-40BE-B414-5A005C7EEDAD}"/>
              </a:ext>
            </a:extLst>
          </p:cNvPr>
          <p:cNvSpPr>
            <a:spLocks noGrp="1"/>
          </p:cNvSpPr>
          <p:nvPr>
            <p:ph type="title"/>
          </p:nvPr>
        </p:nvSpPr>
        <p:spPr/>
        <p:txBody>
          <a:bodyPr>
            <a:normAutofit fontScale="90000"/>
          </a:bodyPr>
          <a:lstStyle/>
          <a:p>
            <a:r>
              <a:rPr lang="tr-TR" dirty="0"/>
              <a:t>Bilim Politikasının Temel Bileşenleri</a:t>
            </a:r>
          </a:p>
        </p:txBody>
      </p:sp>
      <p:sp>
        <p:nvSpPr>
          <p:cNvPr id="3" name="İçerik Yer Tutucusu 2">
            <a:extLst>
              <a:ext uri="{FF2B5EF4-FFF2-40B4-BE49-F238E27FC236}">
                <a16:creationId xmlns:a16="http://schemas.microsoft.com/office/drawing/2014/main" id="{4D64A00E-600D-4996-9094-352FFCA5AA79}"/>
              </a:ext>
            </a:extLst>
          </p:cNvPr>
          <p:cNvSpPr>
            <a:spLocks noGrp="1"/>
          </p:cNvSpPr>
          <p:nvPr>
            <p:ph idx="1"/>
          </p:nvPr>
        </p:nvSpPr>
        <p:spPr/>
        <p:txBody>
          <a:bodyPr/>
          <a:lstStyle/>
          <a:p>
            <a:r>
              <a:rPr lang="tr-TR" dirty="0"/>
              <a:t>Temel araştırmalar yapılarak yeni bilgilerin ve bulguların ortaya çıkması,</a:t>
            </a:r>
          </a:p>
          <a:p>
            <a:r>
              <a:rPr lang="tr-TR" dirty="0"/>
              <a:t>Bu bilgilerden uygulamalarda yararlanılması için büyük çaplı laboratuvarlarda geliştirmeler yapılması,</a:t>
            </a:r>
          </a:p>
          <a:p>
            <a:r>
              <a:rPr lang="tr-TR" dirty="0"/>
              <a:t>İlk iki aşamada elde edilen bilgi ve deneyim temelinde yeni ürünler elde edilmesi ve üretim yöntemlerin geliştirilmesi</a:t>
            </a:r>
          </a:p>
          <a:p>
            <a:r>
              <a:rPr lang="tr-TR" dirty="0"/>
              <a:t>Ticarileşen ve teknolojik açıdan yeni olan ürünlerin getirisi ile toplumsal refahın sağlanması (58)</a:t>
            </a:r>
          </a:p>
        </p:txBody>
      </p:sp>
    </p:spTree>
    <p:extLst>
      <p:ext uri="{BB962C8B-B14F-4D97-AF65-F5344CB8AC3E}">
        <p14:creationId xmlns:p14="http://schemas.microsoft.com/office/powerpoint/2010/main" val="148341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a:t>Ülkelerin Bilimsel ve Teknolojik Yapılarını üç temel yapı içerisinde ele alınabilir:</a:t>
            </a:r>
          </a:p>
          <a:p>
            <a:r>
              <a:rPr lang="tr-TR" dirty="0"/>
              <a:t>Üniversiteler</a:t>
            </a:r>
          </a:p>
          <a:p>
            <a:r>
              <a:rPr lang="tr-TR" dirty="0"/>
              <a:t>Kamu kurumları</a:t>
            </a:r>
          </a:p>
          <a:p>
            <a:r>
              <a:rPr lang="tr-TR" dirty="0"/>
              <a:t>Sanayi ve Teknoloji Kuruluşları, Toplumsal yapı</a:t>
            </a:r>
          </a:p>
        </p:txBody>
      </p:sp>
    </p:spTree>
    <p:extLst>
      <p:ext uri="{BB962C8B-B14F-4D97-AF65-F5344CB8AC3E}">
        <p14:creationId xmlns:p14="http://schemas.microsoft.com/office/powerpoint/2010/main" val="204280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Dünya’dan Örnekler</a:t>
            </a:r>
          </a:p>
        </p:txBody>
      </p:sp>
      <p:sp>
        <p:nvSpPr>
          <p:cNvPr id="3" name="İçerik Yer Tutucusu 2"/>
          <p:cNvSpPr>
            <a:spLocks noGrp="1"/>
          </p:cNvSpPr>
          <p:nvPr>
            <p:ph idx="1"/>
          </p:nvPr>
        </p:nvSpPr>
        <p:spPr/>
        <p:txBody>
          <a:bodyPr>
            <a:normAutofit fontScale="77500" lnSpcReduction="20000"/>
          </a:bodyPr>
          <a:lstStyle/>
          <a:p>
            <a:r>
              <a:rPr lang="tr-TR" dirty="0"/>
              <a:t>1870’li yıllarda ilk kez Almanya’da sanayi kuruluşları kendi ar-ge birimlerini kurmaya başlamışlardır. 1871 </a:t>
            </a:r>
            <a:r>
              <a:rPr lang="tr-TR" dirty="0" err="1"/>
              <a:t>Humbolt</a:t>
            </a:r>
            <a:r>
              <a:rPr lang="tr-TR" dirty="0"/>
              <a:t> Üniversitesi ilk kez araştırma faaliyetlerini üniversitenin temel faaliyetlerinden biri olarak ele almıştır.</a:t>
            </a:r>
          </a:p>
          <a:p>
            <a:r>
              <a:rPr lang="tr-TR" dirty="0"/>
              <a:t>Amerika Birleşik Devletleri’nin Manhattan projesi: </a:t>
            </a:r>
            <a:r>
              <a:rPr lang="tr-TR" dirty="0">
                <a:hlinkClick r:id="rId3"/>
              </a:rPr>
              <a:t>nükleer silah</a:t>
            </a:r>
            <a:r>
              <a:rPr lang="tr-TR" dirty="0"/>
              <a:t> üretmek üzere </a:t>
            </a:r>
            <a:r>
              <a:rPr lang="tr-TR" dirty="0">
                <a:hlinkClick r:id="rId4" tooltip="II. Dünya Savaşı"/>
              </a:rPr>
              <a:t>II. Dünya Savaşı</a:t>
            </a:r>
            <a:r>
              <a:rPr lang="tr-TR" dirty="0"/>
              <a:t> sırasında </a:t>
            </a:r>
            <a:r>
              <a:rPr lang="tr-TR" dirty="0">
                <a:hlinkClick r:id="rId5" tooltip="Amerika Birleşik Devletleri"/>
              </a:rPr>
              <a:t>ABD</a:t>
            </a:r>
            <a:r>
              <a:rPr lang="tr-TR" dirty="0"/>
              <a:t>, </a:t>
            </a:r>
            <a:r>
              <a:rPr lang="tr-TR" dirty="0" err="1">
                <a:hlinkClick r:id="rId6" tooltip="Kanada"/>
              </a:rPr>
              <a:t>Kanada</a:t>
            </a:r>
            <a:r>
              <a:rPr lang="tr-TR" dirty="0" err="1"/>
              <a:t>ve</a:t>
            </a:r>
            <a:r>
              <a:rPr lang="tr-TR" dirty="0"/>
              <a:t> </a:t>
            </a:r>
            <a:r>
              <a:rPr lang="tr-TR" dirty="0">
                <a:hlinkClick r:id="rId7" tooltip="İngiltere"/>
              </a:rPr>
              <a:t>İngiltere</a:t>
            </a:r>
            <a:r>
              <a:rPr lang="tr-TR" dirty="0"/>
              <a:t> tarafından başlatılan bir projedir</a:t>
            </a:r>
          </a:p>
          <a:p>
            <a:r>
              <a:rPr lang="tr-TR" dirty="0"/>
              <a:t>Japonya’da II. Dünya Savaşı’ndan sonra dünya teknolojisine yetişme ve teknoloji alanında yetkinlik kazanma hedefi oluşturmuştur. Ulusal </a:t>
            </a:r>
            <a:r>
              <a:rPr lang="tr-TR" dirty="0" err="1"/>
              <a:t>inovasyon</a:t>
            </a:r>
            <a:r>
              <a:rPr lang="tr-TR" dirty="0"/>
              <a:t> sistemi temel öncelik oluşturmuştur(Göker, 2004, 140-141)</a:t>
            </a:r>
          </a:p>
          <a:p>
            <a:r>
              <a:rPr lang="tr-TR" dirty="0"/>
              <a:t>Güney Kore çağın teknolojisini edinmek, edinilen teknolojilere dayalı yeni ürünler, üretim yöntemleri, sistemler geliştirebilmek ve edinilen teknolojiyi bir üst düzeyde yeniden üretebilme ve kendi bilgi ve teknolojisini üretme temel hedef haline gelmiştir. Bu amaçla Kore Bilim ve Teknoloji Enstitüsü (KIST), Kore İleri Bilim ve Teknoloji Enstitüsü (KAIST) oluşturulmuştur.</a:t>
            </a:r>
          </a:p>
          <a:p>
            <a:endParaRPr lang="tr-TR" dirty="0"/>
          </a:p>
        </p:txBody>
      </p:sp>
    </p:spTree>
    <p:extLst>
      <p:ext uri="{BB962C8B-B14F-4D97-AF65-F5344CB8AC3E}">
        <p14:creationId xmlns:p14="http://schemas.microsoft.com/office/powerpoint/2010/main" val="110421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Türkiye’de Bilim ve Teknoloji Politikaları Ana Akımlar ve Kurumlar</a:t>
            </a:r>
          </a:p>
        </p:txBody>
      </p:sp>
      <p:sp>
        <p:nvSpPr>
          <p:cNvPr id="3" name="İçerik Yer Tutucusu 2"/>
          <p:cNvSpPr>
            <a:spLocks noGrp="1"/>
          </p:cNvSpPr>
          <p:nvPr>
            <p:ph idx="1"/>
          </p:nvPr>
        </p:nvSpPr>
        <p:spPr/>
        <p:txBody>
          <a:bodyPr>
            <a:normAutofit fontScale="40000" lnSpcReduction="20000"/>
          </a:bodyPr>
          <a:lstStyle/>
          <a:p>
            <a:r>
              <a:rPr lang="tr-TR" dirty="0"/>
              <a:t>1921 yılında “Askeri Fabrikalar Umum Müdürlüğü”</a:t>
            </a:r>
          </a:p>
          <a:p>
            <a:r>
              <a:rPr lang="tr-TR" dirty="0"/>
              <a:t>1930 İstatistik Umum Müdürlüğü</a:t>
            </a:r>
          </a:p>
          <a:p>
            <a:r>
              <a:rPr lang="tr-TR" dirty="0"/>
              <a:t>Türk Tarih Kurumu 1930-1931</a:t>
            </a:r>
          </a:p>
          <a:p>
            <a:r>
              <a:rPr lang="tr-TR" dirty="0"/>
              <a:t>Türk Dil Kurumu 1932</a:t>
            </a:r>
          </a:p>
          <a:p>
            <a:r>
              <a:rPr lang="tr-TR" dirty="0"/>
              <a:t>İstanbul Üniversitesi 1933 </a:t>
            </a:r>
          </a:p>
          <a:p>
            <a:r>
              <a:rPr lang="tr-TR" dirty="0"/>
              <a:t>1934-1938 1. Sanayi Planı</a:t>
            </a:r>
          </a:p>
          <a:p>
            <a:r>
              <a:rPr lang="tr-TR" dirty="0"/>
              <a:t>Üniversiteler Kanunu 1946</a:t>
            </a:r>
          </a:p>
          <a:p>
            <a:r>
              <a:rPr lang="tr-TR" dirty="0"/>
              <a:t>MKE Kurumu Genel Müdürlüğü (1950)</a:t>
            </a:r>
          </a:p>
          <a:p>
            <a:r>
              <a:rPr lang="tr-TR" dirty="0"/>
              <a:t>          1924’de Ankara’da Hafif Silah ve Top Tamir Atölyeleri, Fişek ve Marangoz Fabrikaları,</a:t>
            </a:r>
          </a:p>
          <a:p>
            <a:pPr lvl="1"/>
            <a:r>
              <a:rPr lang="tr-TR" dirty="0"/>
              <a:t>1928’de Kırıkkale’de Pirinç Fabrikası,</a:t>
            </a:r>
          </a:p>
          <a:p>
            <a:pPr lvl="1"/>
            <a:r>
              <a:rPr lang="tr-TR" dirty="0"/>
              <a:t>1928’de Kırıkkale’de Elektrik Makinaları Fabrikası,</a:t>
            </a:r>
          </a:p>
          <a:p>
            <a:pPr lvl="1"/>
            <a:r>
              <a:rPr lang="tr-TR" dirty="0"/>
              <a:t>1929’da Kırıkkale’de Mühimmat Fabrikası,</a:t>
            </a:r>
          </a:p>
          <a:p>
            <a:pPr lvl="1"/>
            <a:r>
              <a:rPr lang="tr-TR" dirty="0"/>
              <a:t>1931’de Ankara’da Kayaş Kapsül Fabrikası,</a:t>
            </a:r>
          </a:p>
          <a:p>
            <a:pPr lvl="1"/>
            <a:r>
              <a:rPr lang="tr-TR" dirty="0"/>
              <a:t>1931’de Kırıkkale’de Çelik Fabrikası,</a:t>
            </a:r>
          </a:p>
          <a:p>
            <a:pPr lvl="1"/>
            <a:r>
              <a:rPr lang="tr-TR" dirty="0"/>
              <a:t>1935’de Ankara’da Gaz Maskesi üretimi için Mamak Gaz Maske Fabrikası,</a:t>
            </a:r>
          </a:p>
          <a:p>
            <a:pPr lvl="1"/>
            <a:r>
              <a:rPr lang="tr-TR" dirty="0"/>
              <a:t>1936’da Kırıkkale’de Barut, Tüfek ve Top Fabrikaları,</a:t>
            </a:r>
          </a:p>
          <a:p>
            <a:r>
              <a:rPr lang="tr-TR" dirty="0"/>
              <a:t>Türkiye Atom Enerjisi Kurumu 1956</a:t>
            </a:r>
          </a:p>
          <a:p>
            <a:r>
              <a:rPr lang="tr-TR" dirty="0"/>
              <a:t>Türk Standartlar Enstitüsü 1960</a:t>
            </a:r>
          </a:p>
          <a:p>
            <a:r>
              <a:rPr lang="tr-TR" dirty="0"/>
              <a:t>Devlet Planlama Teşkilatı 1960</a:t>
            </a:r>
          </a:p>
          <a:p>
            <a:r>
              <a:rPr lang="tr-TR" dirty="0" err="1"/>
              <a:t>Tübitak</a:t>
            </a:r>
            <a:r>
              <a:rPr lang="tr-TR" dirty="0"/>
              <a:t> 1963</a:t>
            </a:r>
          </a:p>
          <a:p>
            <a:r>
              <a:rPr lang="tr-TR" dirty="0"/>
              <a:t>1963-1967 I. Beş Yıllık Kalkınma Planı</a:t>
            </a:r>
          </a:p>
          <a:p>
            <a:r>
              <a:rPr lang="tr-TR" dirty="0"/>
              <a:t>TAI 1973</a:t>
            </a:r>
          </a:p>
          <a:p>
            <a:r>
              <a:rPr lang="tr-TR" dirty="0"/>
              <a:t>Aselsan 1975</a:t>
            </a:r>
          </a:p>
          <a:p>
            <a:r>
              <a:rPr lang="tr-TR" dirty="0" err="1"/>
              <a:t>Havelsan</a:t>
            </a:r>
            <a:r>
              <a:rPr lang="tr-TR" dirty="0"/>
              <a:t> 1982</a:t>
            </a:r>
          </a:p>
          <a:p>
            <a:r>
              <a:rPr lang="tr-TR" dirty="0"/>
              <a:t>Türk Bilim Politikası 1983-2003 </a:t>
            </a:r>
          </a:p>
          <a:p>
            <a:r>
              <a:rPr lang="tr-TR" dirty="0"/>
              <a:t>TÜBA 1993</a:t>
            </a:r>
          </a:p>
          <a:p>
            <a:r>
              <a:rPr lang="tr-TR" dirty="0"/>
              <a:t>Türk Bilim ve Teknoloji Politikası 1993-2003 </a:t>
            </a:r>
          </a:p>
          <a:p>
            <a:r>
              <a:rPr lang="tr-TR" dirty="0"/>
              <a:t>Ulusal Bilim ve Teknoloji Politikaları 2003-2023 Strateji Belgesi </a:t>
            </a:r>
          </a:p>
        </p:txBody>
      </p:sp>
    </p:spTree>
    <p:extLst>
      <p:ext uri="{BB962C8B-B14F-4D97-AF65-F5344CB8AC3E}">
        <p14:creationId xmlns:p14="http://schemas.microsoft.com/office/powerpoint/2010/main" val="113127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733592-7712-45AE-9A1B-01023B978E5A}"/>
              </a:ext>
            </a:extLst>
          </p:cNvPr>
          <p:cNvSpPr>
            <a:spLocks noGrp="1"/>
          </p:cNvSpPr>
          <p:nvPr>
            <p:ph type="title"/>
          </p:nvPr>
        </p:nvSpPr>
        <p:spPr/>
        <p:txBody>
          <a:bodyPr>
            <a:normAutofit fontScale="90000"/>
          </a:bodyPr>
          <a:lstStyle/>
          <a:p>
            <a:r>
              <a:rPr lang="tr-TR" dirty="0"/>
              <a:t>Birinci Beş Yıllık Kalkınma Planı 1963-1967</a:t>
            </a:r>
          </a:p>
        </p:txBody>
      </p:sp>
      <p:sp>
        <p:nvSpPr>
          <p:cNvPr id="3" name="İçerik Yer Tutucusu 2">
            <a:extLst>
              <a:ext uri="{FF2B5EF4-FFF2-40B4-BE49-F238E27FC236}">
                <a16:creationId xmlns:a16="http://schemas.microsoft.com/office/drawing/2014/main" id="{5F5E0762-4A22-452E-9FC2-03EFD7802886}"/>
              </a:ext>
            </a:extLst>
          </p:cNvPr>
          <p:cNvSpPr>
            <a:spLocks noGrp="1"/>
          </p:cNvSpPr>
          <p:nvPr>
            <p:ph idx="1"/>
          </p:nvPr>
        </p:nvSpPr>
        <p:spPr/>
        <p:txBody>
          <a:bodyPr>
            <a:normAutofit fontScale="77500" lnSpcReduction="20000"/>
          </a:bodyPr>
          <a:lstStyle/>
          <a:p>
            <a:pPr lvl="0"/>
            <a:r>
              <a:rPr lang="tr-TR" dirty="0"/>
              <a:t>Araştırma için gerekli ortamın yaratılması ve bu konuda toplumsal bilincin oluşturulması;</a:t>
            </a:r>
          </a:p>
          <a:p>
            <a:pPr lvl="0"/>
            <a:r>
              <a:rPr lang="tr-TR" dirty="0"/>
              <a:t>Dağınık durumda olan, aralarında işbirliği ve eş güdüm olmayan araştırma kuruluşlarının yeniden teşkilatlandırılması;</a:t>
            </a:r>
          </a:p>
          <a:p>
            <a:pPr lvl="0"/>
            <a:r>
              <a:rPr lang="tr-TR" dirty="0"/>
              <a:t>Sayısal ve nitelik olarak yetersiz olan ve bilimsel araştırmaların gelişememesinin temel nedeni olan araştırmacı personel sayısının artırılması ve bu amaçla yurt dışına eleman gönderilmesi;</a:t>
            </a:r>
          </a:p>
          <a:p>
            <a:pPr lvl="0"/>
            <a:r>
              <a:rPr lang="tr-TR" dirty="0"/>
              <a:t>Bilimsel araştırma için zorunlu olan kütüphane ve laboratuvar gibi temel kurumların oluşturulması ve araştırma düzeyinin yükseltilmesi için uluslararası bilimsel yayınların Türkçeye kazandırılması (Kalkınma Planı..., 1963 : 463-467).</a:t>
            </a:r>
          </a:p>
          <a:p>
            <a:r>
              <a:rPr lang="tr-TR" dirty="0"/>
              <a:t>1963 yılında TÜBİTAK kurulmuştur</a:t>
            </a:r>
          </a:p>
          <a:p>
            <a:r>
              <a:rPr lang="tr-TR" dirty="0"/>
              <a:t>İkinci Planda 1968-1972 bilimsel araştırmalara </a:t>
            </a:r>
            <a:r>
              <a:rPr lang="tr-TR" dirty="0" err="1"/>
              <a:t>GSMH’dan</a:t>
            </a:r>
            <a:r>
              <a:rPr lang="tr-TR" dirty="0"/>
              <a:t> ayrılan payın % 0.4 düzeyinden % 0.6 düzeyine çıkarılması hedeflenmektedir</a:t>
            </a:r>
          </a:p>
        </p:txBody>
      </p:sp>
    </p:spTree>
    <p:extLst>
      <p:ext uri="{BB962C8B-B14F-4D97-AF65-F5344CB8AC3E}">
        <p14:creationId xmlns:p14="http://schemas.microsoft.com/office/powerpoint/2010/main" val="1330504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1914</TotalTime>
  <Words>4212</Words>
  <Application>Microsoft Office PowerPoint</Application>
  <PresentationFormat>Ekran Gösterisi (4:3)</PresentationFormat>
  <Paragraphs>1349</Paragraphs>
  <Slides>45</Slides>
  <Notes>24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45</vt:i4>
      </vt:variant>
    </vt:vector>
  </HeadingPairs>
  <TitlesOfParts>
    <vt:vector size="51" baseType="lpstr">
      <vt:lpstr>Arial</vt:lpstr>
      <vt:lpstr>Calibri</vt:lpstr>
      <vt:lpstr>Constantia</vt:lpstr>
      <vt:lpstr>Times New Roman</vt:lpstr>
      <vt:lpstr>Wingdings 2</vt:lpstr>
      <vt:lpstr>Akış</vt:lpstr>
      <vt:lpstr>Türkiye'nin Bilim ve Teknoloji Politikaları: Uluslararası Rekabet Edilebilirlik Açısından Değerlendirilmesi Turkey's Science and Technology Policies: Evaluation of Availability in Terms of International Competition</vt:lpstr>
      <vt:lpstr>Bilim ve Teknoloji Politikası</vt:lpstr>
      <vt:lpstr>Bilim ve Teknoloji Politikası</vt:lpstr>
      <vt:lpstr>Bilim ve Teknoloji Politikası</vt:lpstr>
      <vt:lpstr>Bilim Politikasının Temel Bileşenleri</vt:lpstr>
      <vt:lpstr>PowerPoint Sunusu</vt:lpstr>
      <vt:lpstr>Dünya’dan Örnekler</vt:lpstr>
      <vt:lpstr>Türkiye’de Bilim ve Teknoloji Politikaları Ana Akımlar ve Kurumlar</vt:lpstr>
      <vt:lpstr>Birinci Beş Yıllık Kalkınma Planı 1963-1967</vt:lpstr>
      <vt:lpstr>Türk Bilim Politikası 1983-2003</vt:lpstr>
      <vt:lpstr>Türk Bilim Politikası 1983-2003</vt:lpstr>
      <vt:lpstr>BİLİM POLİTİKASININ ANA ESASLARI (Türk Bilim Ve Teknoloji Politikası1993-2003</vt:lpstr>
      <vt:lpstr>Ulusal Bilim ve Teknoloji Politikaları 2003-2023 Strateji Belgesi 2004</vt:lpstr>
      <vt:lpstr>Ulusal Bilim ve Teknoloji Politikaları 2003-2023 Strateji Belgesi 2004</vt:lpstr>
      <vt:lpstr>Ülkelerin Bilim Ve Teknoloji Göstergeleri</vt:lpstr>
      <vt:lpstr>Web of Science ve Scopus’da Dizinlenen Dergilerin Ülkelere Göre Dağılımı</vt:lpstr>
      <vt:lpstr>TR Dizinde Dizinlenen Dergi Listesi</vt:lpstr>
      <vt:lpstr>Academic Rating Of World                                 Times Higher Education </vt:lpstr>
      <vt:lpstr>Türkiye’deki Üniversitelerin İstatistiki Verileri</vt:lpstr>
      <vt:lpstr>PowerPoint Sunusu</vt:lpstr>
      <vt:lpstr>   European commission: The 2017 EU Industrial R&amp;D Investment Scoreboard </vt:lpstr>
      <vt:lpstr>Türk Şirketlerinin Ar-Ge Yapısı </vt:lpstr>
      <vt:lpstr>Dünyanın En Büyük Şirketleri </vt:lpstr>
      <vt:lpstr>Türkiye’nin 10 Büyük Sanayi Kurulışu</vt:lpstr>
      <vt:lpstr>PowerPoint Sunusu</vt:lpstr>
      <vt:lpstr>PowerPoint Sunusu</vt:lpstr>
      <vt:lpstr>PowerPoint Sunusu</vt:lpstr>
      <vt:lpstr>PowerPoint Sunusu</vt:lpstr>
      <vt:lpstr>Sonuçlar</vt:lpstr>
      <vt:lpstr>PowerPoint Sunusu</vt:lpstr>
      <vt:lpstr>Türkiye’de Patent Başvurularının Yıllara Göre Dağılımı</vt:lpstr>
      <vt:lpstr>PowerPoint Sunusu</vt:lpstr>
      <vt:lpstr>PowerPoint Sunusu</vt:lpstr>
      <vt:lpstr>Tübitak’ın Ar-Ge ve Akademik Destek Programları</vt:lpstr>
      <vt:lpstr>PowerPoint Sunusu</vt:lpstr>
      <vt:lpstr>PowerPoint Sunusu</vt:lpstr>
      <vt:lpstr>Türk Bilim ve Teknoloji Politikalarının Sorun Alanları</vt:lpstr>
      <vt:lpstr>Türk Bilim ve Teknoloji Politikalarının Sorun Alanları</vt:lpstr>
      <vt:lpstr>İlk Beş İhracat –İthalat Ürünü 2017 ( Bin)</vt:lpstr>
      <vt:lpstr>Dış Ticaret İstatistikleri</vt:lpstr>
      <vt:lpstr>Türk Bilim ve Teknoloji Politikalarının Sorun Alanları</vt:lpstr>
      <vt:lpstr>Türkiye’de Nüfusun Eğitim Durumu</vt:lpstr>
      <vt:lpstr>Bilim Yapısının Karşı Karşıya Kaldığı sorunlar</vt:lpstr>
      <vt:lpstr>Kütüphaneler ve Bilim Politikası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Türkiye'nin Bilim ve Teknoloji Politikaları: Uluslararası Rekabet Edilebilirlik Açısından Değerlendirilmesi Turkey's Science and Technology Policies: Evaluation of Availability in Terms of International Competition</dc:title>
  <dc:creator>Mehmet</dc:creator>
  <cp:lastModifiedBy>m.toplu</cp:lastModifiedBy>
  <cp:revision>114</cp:revision>
  <dcterms:created xsi:type="dcterms:W3CDTF">2018-10-08T11:02:55Z</dcterms:created>
  <dcterms:modified xsi:type="dcterms:W3CDTF">2018-10-20T18:16:00Z</dcterms:modified>
</cp:coreProperties>
</file>